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59" r:id="rId2"/>
    <p:sldId id="497" r:id="rId3"/>
    <p:sldId id="456" r:id="rId4"/>
    <p:sldId id="598" r:id="rId5"/>
    <p:sldId id="599" r:id="rId6"/>
    <p:sldId id="498" r:id="rId7"/>
    <p:sldId id="493" r:id="rId8"/>
    <p:sldId id="484" r:id="rId9"/>
    <p:sldId id="500" r:id="rId10"/>
    <p:sldId id="501" r:id="rId11"/>
    <p:sldId id="502" r:id="rId12"/>
    <p:sldId id="503" r:id="rId13"/>
    <p:sldId id="600" r:id="rId14"/>
    <p:sldId id="601" r:id="rId15"/>
    <p:sldId id="509" r:id="rId16"/>
    <p:sldId id="465" r:id="rId17"/>
    <p:sldId id="510" r:id="rId18"/>
    <p:sldId id="475" r:id="rId19"/>
    <p:sldId id="511" r:id="rId20"/>
    <p:sldId id="496" r:id="rId21"/>
    <p:sldId id="506" r:id="rId22"/>
    <p:sldId id="478" r:id="rId23"/>
    <p:sldId id="603" r:id="rId24"/>
    <p:sldId id="602" r:id="rId25"/>
    <p:sldId id="606" r:id="rId26"/>
    <p:sldId id="604" r:id="rId27"/>
    <p:sldId id="471" r:id="rId28"/>
    <p:sldId id="605" r:id="rId2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6296" autoAdjust="0"/>
  </p:normalViewPr>
  <p:slideViewPr>
    <p:cSldViewPr snapToGrid="0">
      <p:cViewPr varScale="1">
        <p:scale>
          <a:sx n="112" d="100"/>
          <a:sy n="112" d="100"/>
        </p:scale>
        <p:origin x="62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F65AA-E27B-D54C-9F50-28FF8934150F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673BC9-265D-3F4D-9350-858F06D41B9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err="1">
              <a:solidFill>
                <a:srgbClr val="C00000"/>
              </a:solidFill>
            </a:rPr>
            <a:t>pmsf</a:t>
          </a:r>
          <a:endParaRPr lang="ru-RU" sz="2400" b="1" dirty="0">
            <a:solidFill>
              <a:srgbClr val="C00000"/>
            </a:solidFill>
          </a:endParaRPr>
        </a:p>
      </dgm:t>
    </dgm:pt>
    <dgm:pt modelId="{75DF19F0-719E-FE4F-9B69-A34D08C5D392}" type="parTrans" cxnId="{4CF75F2E-3DB7-694B-A911-C7F110B38993}">
      <dgm:prSet/>
      <dgm:spPr/>
      <dgm:t>
        <a:bodyPr/>
        <a:lstStyle/>
        <a:p>
          <a:endParaRPr lang="ru-RU"/>
        </a:p>
      </dgm:t>
    </dgm:pt>
    <dgm:pt modelId="{9F5CF14D-B9B8-384B-BA17-9FC6BB599FF4}" type="sibTrans" cxnId="{4CF75F2E-3DB7-694B-A911-C7F110B38993}">
      <dgm:prSet/>
      <dgm:spPr/>
      <dgm:t>
        <a:bodyPr/>
        <a:lstStyle/>
        <a:p>
          <a:endParaRPr lang="ru-RU"/>
        </a:p>
      </dgm:t>
    </dgm:pt>
    <dgm:pt modelId="{032A3BBB-061F-164F-8137-ECEBF664B200}">
      <dgm:prSet phldrT="[Текст]"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vigilance</a:t>
          </a:r>
          <a:endParaRPr lang="ru-RU" sz="2000" b="1" dirty="0">
            <a:solidFill>
              <a:srgbClr val="C00000"/>
            </a:solidFill>
          </a:endParaRPr>
        </a:p>
      </dgm:t>
    </dgm:pt>
    <dgm:pt modelId="{6810DE5F-146E-A54D-B74B-8A36E73A4452}" type="parTrans" cxnId="{4D0113DE-DECA-3949-87AF-96D12E30F71D}">
      <dgm:prSet/>
      <dgm:spPr/>
      <dgm:t>
        <a:bodyPr/>
        <a:lstStyle/>
        <a:p>
          <a:endParaRPr lang="ru-RU"/>
        </a:p>
      </dgm:t>
    </dgm:pt>
    <dgm:pt modelId="{F8EB32C3-D1B4-CC46-A6CE-91771CBA5591}" type="sibTrans" cxnId="{4D0113DE-DECA-3949-87AF-96D12E30F71D}">
      <dgm:prSet/>
      <dgm:spPr/>
      <dgm:t>
        <a:bodyPr/>
        <a:lstStyle/>
        <a:p>
          <a:endParaRPr lang="ru-RU"/>
        </a:p>
      </dgm:t>
    </dgm:pt>
    <dgm:pt modelId="{2ED2C614-4BBF-6B4E-A9CD-AD72D31C0A70}">
      <dgm:prSet phldrT="[Текст]"/>
      <dgm:spPr>
        <a:gradFill flip="none" rotWithShape="1">
          <a:gsLst>
            <a:gs pos="25000">
              <a:schemeClr val="accent2">
                <a:lumMod val="50000"/>
              </a:schemeClr>
            </a:gs>
            <a:gs pos="8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dirty="0">
              <a:solidFill>
                <a:srgbClr val="0070C0"/>
              </a:solidFill>
            </a:rPr>
            <a:t>risk</a:t>
          </a:r>
          <a:endParaRPr lang="ru-RU" dirty="0">
            <a:solidFill>
              <a:srgbClr val="0070C0"/>
            </a:solidFill>
          </a:endParaRPr>
        </a:p>
      </dgm:t>
    </dgm:pt>
    <dgm:pt modelId="{1CF96989-2D8D-2947-AFE5-CB1FEA651868}" type="parTrans" cxnId="{053043BE-9F33-C24C-A291-5635EC1F0530}">
      <dgm:prSet/>
      <dgm:spPr/>
      <dgm:t>
        <a:bodyPr/>
        <a:lstStyle/>
        <a:p>
          <a:endParaRPr lang="ru-RU"/>
        </a:p>
      </dgm:t>
    </dgm:pt>
    <dgm:pt modelId="{55E5FB53-068C-6644-A248-CC2446EABB66}" type="sibTrans" cxnId="{053043BE-9F33-C24C-A291-5635EC1F0530}">
      <dgm:prSet/>
      <dgm:spPr/>
      <dgm:t>
        <a:bodyPr/>
        <a:lstStyle/>
        <a:p>
          <a:endParaRPr lang="ru-RU"/>
        </a:p>
      </dgm:t>
    </dgm:pt>
    <dgm:pt modelId="{C9857672-947C-BB4F-8E83-8CEA0A7A2561}">
      <dgm:prSet phldrT="[Текст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PMS</a:t>
          </a:r>
          <a:endParaRPr lang="ru-RU" b="1" dirty="0">
            <a:solidFill>
              <a:srgbClr val="C00000"/>
            </a:solidFill>
          </a:endParaRPr>
        </a:p>
      </dgm:t>
    </dgm:pt>
    <dgm:pt modelId="{8FC55701-F0F0-6740-8CFB-9570B66B9059}" type="parTrans" cxnId="{5478D6E3-065C-B948-B09B-1226044D1431}">
      <dgm:prSet/>
      <dgm:spPr/>
      <dgm:t>
        <a:bodyPr/>
        <a:lstStyle/>
        <a:p>
          <a:endParaRPr lang="ru-RU"/>
        </a:p>
      </dgm:t>
    </dgm:pt>
    <dgm:pt modelId="{30B474B4-0DE2-DC4F-9F31-BEC261C63AE4}" type="sibTrans" cxnId="{5478D6E3-065C-B948-B09B-1226044D1431}">
      <dgm:prSet/>
      <dgm:spPr/>
      <dgm:t>
        <a:bodyPr/>
        <a:lstStyle/>
        <a:p>
          <a:endParaRPr lang="ru-RU"/>
        </a:p>
      </dgm:t>
    </dgm:pt>
    <dgm:pt modelId="{3C2D50D0-22AD-5341-AB78-C42652BFF75A}" type="pres">
      <dgm:prSet presAssocID="{D6DF65AA-E27B-D54C-9F50-28FF8934150F}" presName="Name0" presStyleCnt="0">
        <dgm:presLayoutVars>
          <dgm:chMax val="4"/>
          <dgm:resizeHandles val="exact"/>
        </dgm:presLayoutVars>
      </dgm:prSet>
      <dgm:spPr/>
    </dgm:pt>
    <dgm:pt modelId="{97C3E5A9-7E8A-774B-96F3-B5374AC900D7}" type="pres">
      <dgm:prSet presAssocID="{D6DF65AA-E27B-D54C-9F50-28FF8934150F}" presName="ellipse" presStyleLbl="trBgShp" presStyleIdx="0" presStyleCn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6B135E6C-3912-AE4F-B898-A04B15D7073D}" type="pres">
      <dgm:prSet presAssocID="{D6DF65AA-E27B-D54C-9F50-28FF8934150F}" presName="arrow1" presStyleLbl="fgShp" presStyleIdx="0" presStyleCnt="1"/>
      <dgm:spPr/>
    </dgm:pt>
    <dgm:pt modelId="{C899316E-11E1-3546-B5E2-D024254F85F8}" type="pres">
      <dgm:prSet presAssocID="{D6DF65AA-E27B-D54C-9F50-28FF8934150F}" presName="rectangle" presStyleLbl="revTx" presStyleIdx="0" presStyleCnt="1">
        <dgm:presLayoutVars>
          <dgm:bulletEnabled val="1"/>
        </dgm:presLayoutVars>
      </dgm:prSet>
      <dgm:spPr/>
    </dgm:pt>
    <dgm:pt modelId="{CB8894FD-7A19-7849-BB1A-E9837B1FE996}" type="pres">
      <dgm:prSet presAssocID="{032A3BBB-061F-164F-8137-ECEBF664B200}" presName="item1" presStyleLbl="node1" presStyleIdx="0" presStyleCnt="3">
        <dgm:presLayoutVars>
          <dgm:bulletEnabled val="1"/>
        </dgm:presLayoutVars>
      </dgm:prSet>
      <dgm:spPr/>
    </dgm:pt>
    <dgm:pt modelId="{C30E5EF4-1B45-0D4B-9BC7-155FEBF64E17}" type="pres">
      <dgm:prSet presAssocID="{2ED2C614-4BBF-6B4E-A9CD-AD72D31C0A70}" presName="item2" presStyleLbl="node1" presStyleIdx="1" presStyleCnt="3">
        <dgm:presLayoutVars>
          <dgm:bulletEnabled val="1"/>
        </dgm:presLayoutVars>
      </dgm:prSet>
      <dgm:spPr/>
    </dgm:pt>
    <dgm:pt modelId="{3A65C8A1-8362-3749-992A-CB8EE69ADA64}" type="pres">
      <dgm:prSet presAssocID="{C9857672-947C-BB4F-8E83-8CEA0A7A2561}" presName="item3" presStyleLbl="node1" presStyleIdx="2" presStyleCnt="3">
        <dgm:presLayoutVars>
          <dgm:bulletEnabled val="1"/>
        </dgm:presLayoutVars>
      </dgm:prSet>
      <dgm:spPr/>
    </dgm:pt>
    <dgm:pt modelId="{FA214E3F-C499-B34B-9C23-FD429DA07D9E}" type="pres">
      <dgm:prSet presAssocID="{D6DF65AA-E27B-D54C-9F50-28FF8934150F}" presName="funnel" presStyleLbl="trAlignAcc1" presStyleIdx="0" presStyleCnt="1"/>
      <dgm:spPr/>
    </dgm:pt>
  </dgm:ptLst>
  <dgm:cxnLst>
    <dgm:cxn modelId="{367A4506-2E98-4344-8D44-136BF04265DB}" type="presOf" srcId="{46673BC9-265D-3F4D-9350-858F06D41B98}" destId="{3A65C8A1-8362-3749-992A-CB8EE69ADA64}" srcOrd="0" destOrd="0" presId="urn:microsoft.com/office/officeart/2005/8/layout/funnel1"/>
    <dgm:cxn modelId="{4CF75F2E-3DB7-694B-A911-C7F110B38993}" srcId="{D6DF65AA-E27B-D54C-9F50-28FF8934150F}" destId="{46673BC9-265D-3F4D-9350-858F06D41B98}" srcOrd="0" destOrd="0" parTransId="{75DF19F0-719E-FE4F-9B69-A34D08C5D392}" sibTransId="{9F5CF14D-B9B8-384B-BA17-9FC6BB599FF4}"/>
    <dgm:cxn modelId="{5D095B4C-2FF4-4241-9F13-16D167FC6AB3}" type="presOf" srcId="{2ED2C614-4BBF-6B4E-A9CD-AD72D31C0A70}" destId="{CB8894FD-7A19-7849-BB1A-E9837B1FE996}" srcOrd="0" destOrd="0" presId="urn:microsoft.com/office/officeart/2005/8/layout/funnel1"/>
    <dgm:cxn modelId="{053043BE-9F33-C24C-A291-5635EC1F0530}" srcId="{D6DF65AA-E27B-D54C-9F50-28FF8934150F}" destId="{2ED2C614-4BBF-6B4E-A9CD-AD72D31C0A70}" srcOrd="2" destOrd="0" parTransId="{1CF96989-2D8D-2947-AFE5-CB1FEA651868}" sibTransId="{55E5FB53-068C-6644-A248-CC2446EABB66}"/>
    <dgm:cxn modelId="{4D0113DE-DECA-3949-87AF-96D12E30F71D}" srcId="{D6DF65AA-E27B-D54C-9F50-28FF8934150F}" destId="{032A3BBB-061F-164F-8137-ECEBF664B200}" srcOrd="1" destOrd="0" parTransId="{6810DE5F-146E-A54D-B74B-8A36E73A4452}" sibTransId="{F8EB32C3-D1B4-CC46-A6CE-91771CBA5591}"/>
    <dgm:cxn modelId="{4EBC79E1-85D8-394B-A7EE-E8E39CDDE8C4}" type="presOf" srcId="{D6DF65AA-E27B-D54C-9F50-28FF8934150F}" destId="{3C2D50D0-22AD-5341-AB78-C42652BFF75A}" srcOrd="0" destOrd="0" presId="urn:microsoft.com/office/officeart/2005/8/layout/funnel1"/>
    <dgm:cxn modelId="{5478D6E3-065C-B948-B09B-1226044D1431}" srcId="{D6DF65AA-E27B-D54C-9F50-28FF8934150F}" destId="{C9857672-947C-BB4F-8E83-8CEA0A7A2561}" srcOrd="3" destOrd="0" parTransId="{8FC55701-F0F0-6740-8CFB-9570B66B9059}" sibTransId="{30B474B4-0DE2-DC4F-9F31-BEC261C63AE4}"/>
    <dgm:cxn modelId="{CB54A1F9-821A-984A-A02E-7FE3E0DDF42E}" type="presOf" srcId="{C9857672-947C-BB4F-8E83-8CEA0A7A2561}" destId="{C899316E-11E1-3546-B5E2-D024254F85F8}" srcOrd="0" destOrd="0" presId="urn:microsoft.com/office/officeart/2005/8/layout/funnel1"/>
    <dgm:cxn modelId="{F31313FE-697C-7B48-B60A-FAAA357310E3}" type="presOf" srcId="{032A3BBB-061F-164F-8137-ECEBF664B200}" destId="{C30E5EF4-1B45-0D4B-9BC7-155FEBF64E17}" srcOrd="0" destOrd="0" presId="urn:microsoft.com/office/officeart/2005/8/layout/funnel1"/>
    <dgm:cxn modelId="{4298C020-758B-324A-AC96-3A1CBA26C683}" type="presParOf" srcId="{3C2D50D0-22AD-5341-AB78-C42652BFF75A}" destId="{97C3E5A9-7E8A-774B-96F3-B5374AC900D7}" srcOrd="0" destOrd="0" presId="urn:microsoft.com/office/officeart/2005/8/layout/funnel1"/>
    <dgm:cxn modelId="{7C4F6D3B-F80F-D047-83D8-6CA704315069}" type="presParOf" srcId="{3C2D50D0-22AD-5341-AB78-C42652BFF75A}" destId="{6B135E6C-3912-AE4F-B898-A04B15D7073D}" srcOrd="1" destOrd="0" presId="urn:microsoft.com/office/officeart/2005/8/layout/funnel1"/>
    <dgm:cxn modelId="{CEA023C1-44A0-E94C-B631-3688AE6FDE49}" type="presParOf" srcId="{3C2D50D0-22AD-5341-AB78-C42652BFF75A}" destId="{C899316E-11E1-3546-B5E2-D024254F85F8}" srcOrd="2" destOrd="0" presId="urn:microsoft.com/office/officeart/2005/8/layout/funnel1"/>
    <dgm:cxn modelId="{E223384E-DE1D-2F4F-9CBC-C92E959B4E24}" type="presParOf" srcId="{3C2D50D0-22AD-5341-AB78-C42652BFF75A}" destId="{CB8894FD-7A19-7849-BB1A-E9837B1FE996}" srcOrd="3" destOrd="0" presId="urn:microsoft.com/office/officeart/2005/8/layout/funnel1"/>
    <dgm:cxn modelId="{C459B2AB-3DA9-BA44-B3B7-2C3E9332C97F}" type="presParOf" srcId="{3C2D50D0-22AD-5341-AB78-C42652BFF75A}" destId="{C30E5EF4-1B45-0D4B-9BC7-155FEBF64E17}" srcOrd="4" destOrd="0" presId="urn:microsoft.com/office/officeart/2005/8/layout/funnel1"/>
    <dgm:cxn modelId="{1A410992-CFC9-794B-8835-A06249696BFA}" type="presParOf" srcId="{3C2D50D0-22AD-5341-AB78-C42652BFF75A}" destId="{3A65C8A1-8362-3749-992A-CB8EE69ADA64}" srcOrd="5" destOrd="0" presId="urn:microsoft.com/office/officeart/2005/8/layout/funnel1"/>
    <dgm:cxn modelId="{94A4FCBF-0453-B54D-A7EB-E82AFE4481B5}" type="presParOf" srcId="{3C2D50D0-22AD-5341-AB78-C42652BFF75A}" destId="{FA214E3F-C499-B34B-9C23-FD429DA07D9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3E5A9-7E8A-774B-96F3-B5374AC900D7}">
      <dsp:nvSpPr>
        <dsp:cNvPr id="0" name=""/>
        <dsp:cNvSpPr/>
      </dsp:nvSpPr>
      <dsp:spPr>
        <a:xfrm>
          <a:off x="2975600" y="230043"/>
          <a:ext cx="4565481" cy="1585531"/>
        </a:xfrm>
        <a:prstGeom prst="ellipse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35E6C-3912-AE4F-B898-A04B15D7073D}">
      <dsp:nvSpPr>
        <dsp:cNvPr id="0" name=""/>
        <dsp:cNvSpPr/>
      </dsp:nvSpPr>
      <dsp:spPr>
        <a:xfrm>
          <a:off x="4823028" y="4112472"/>
          <a:ext cx="884783" cy="56626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9316E-11E1-3546-B5E2-D024254F85F8}">
      <dsp:nvSpPr>
        <dsp:cNvPr id="0" name=""/>
        <dsp:cNvSpPr/>
      </dsp:nvSpPr>
      <dsp:spPr>
        <a:xfrm>
          <a:off x="3141940" y="4565481"/>
          <a:ext cx="4246959" cy="106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rgbClr val="C00000"/>
              </a:solidFill>
            </a:rPr>
            <a:t>PMS</a:t>
          </a:r>
          <a:endParaRPr lang="ru-RU" sz="3700" b="1" kern="1200" dirty="0">
            <a:solidFill>
              <a:srgbClr val="C00000"/>
            </a:solidFill>
          </a:endParaRPr>
        </a:p>
      </dsp:txBody>
      <dsp:txXfrm>
        <a:off x="3141940" y="4565481"/>
        <a:ext cx="4246959" cy="1061739"/>
      </dsp:txXfrm>
    </dsp:sp>
    <dsp:sp modelId="{CB8894FD-7A19-7849-BB1A-E9837B1FE996}">
      <dsp:nvSpPr>
        <dsp:cNvPr id="0" name=""/>
        <dsp:cNvSpPr/>
      </dsp:nvSpPr>
      <dsp:spPr>
        <a:xfrm>
          <a:off x="4635454" y="1938029"/>
          <a:ext cx="1592609" cy="1592609"/>
        </a:xfrm>
        <a:prstGeom prst="ellipse">
          <a:avLst/>
        </a:prstGeom>
        <a:gradFill flip="none" rotWithShape="1">
          <a:gsLst>
            <a:gs pos="25000">
              <a:schemeClr val="accent2">
                <a:lumMod val="50000"/>
              </a:schemeClr>
            </a:gs>
            <a:gs pos="8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70C0"/>
              </a:solidFill>
            </a:rPr>
            <a:t>risk</a:t>
          </a:r>
          <a:endParaRPr lang="ru-RU" sz="5400" kern="1200" dirty="0">
            <a:solidFill>
              <a:srgbClr val="0070C0"/>
            </a:solidFill>
          </a:endParaRPr>
        </a:p>
      </dsp:txBody>
      <dsp:txXfrm>
        <a:off x="4868686" y="2171261"/>
        <a:ext cx="1126145" cy="1126145"/>
      </dsp:txXfrm>
    </dsp:sp>
    <dsp:sp modelId="{C30E5EF4-1B45-0D4B-9BC7-155FEBF64E17}">
      <dsp:nvSpPr>
        <dsp:cNvPr id="0" name=""/>
        <dsp:cNvSpPr/>
      </dsp:nvSpPr>
      <dsp:spPr>
        <a:xfrm>
          <a:off x="3495853" y="743217"/>
          <a:ext cx="1592609" cy="1592609"/>
        </a:xfrm>
        <a:prstGeom prst="ellipse">
          <a:avLst/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vigilance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3729085" y="976449"/>
        <a:ext cx="1126145" cy="1126145"/>
      </dsp:txXfrm>
    </dsp:sp>
    <dsp:sp modelId="{3A65C8A1-8362-3749-992A-CB8EE69ADA64}">
      <dsp:nvSpPr>
        <dsp:cNvPr id="0" name=""/>
        <dsp:cNvSpPr/>
      </dsp:nvSpPr>
      <dsp:spPr>
        <a:xfrm>
          <a:off x="5123854" y="358160"/>
          <a:ext cx="1592609" cy="1592609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C00000"/>
              </a:solidFill>
            </a:rPr>
            <a:t>pmsf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5357086" y="591392"/>
        <a:ext cx="1126145" cy="1126145"/>
      </dsp:txXfrm>
    </dsp:sp>
    <dsp:sp modelId="{FA214E3F-C499-B34B-9C23-FD429DA07D9E}">
      <dsp:nvSpPr>
        <dsp:cNvPr id="0" name=""/>
        <dsp:cNvSpPr/>
      </dsp:nvSpPr>
      <dsp:spPr>
        <a:xfrm>
          <a:off x="2788026" y="35391"/>
          <a:ext cx="4954786" cy="396382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0C6FF-E7A5-4AA9-A00F-C48D7BBD1082}" type="datetimeFigureOut">
              <a:rPr lang="uk-UA" smtClean="0"/>
              <a:t>05.02.25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09463-0302-4DF0-859B-BFC2205BC5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4392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54B37-DDC1-4519-B04E-C85938DE3011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1B3FB-AE9D-4EE1-8257-CE364F505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2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июля 2013 года.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61A11-6B1E-4841-B643-CFA9A02C36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8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61A11-6B1E-4841-B643-CFA9A02C36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4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61A11-6B1E-4841-B643-CFA9A02C36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3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1B3FB-AE9D-4EE1-8257-CE364F5051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6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1B3FB-AE9D-4EE1-8257-CE364F5051F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2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61A11-6B1E-4841-B643-CFA9A02C36B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3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61A11-6B1E-4841-B643-CFA9A02C36B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68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61A11-6B1E-4841-B643-CFA9A02C36B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6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BD2A-E49E-434E-80D9-60B1765205B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6455-C1CA-42F5-9195-F1FB7AEFA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BD2A-E49E-434E-80D9-60B1765205B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6455-C1CA-42F5-9195-F1FB7AEFA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1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BD2A-E49E-434E-80D9-60B1765205B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6455-C1CA-42F5-9195-F1FB7AEFA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5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BD2A-E49E-434E-80D9-60B1765205B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6455-C1CA-42F5-9195-F1FB7AEFA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4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BD2A-E49E-434E-80D9-60B1765205B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6455-C1CA-42F5-9195-F1FB7AEFA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40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BD2A-E49E-434E-80D9-60B1765205B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6455-C1CA-42F5-9195-F1FB7AEFA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8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BD2A-E49E-434E-80D9-60B1765205B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6455-C1CA-42F5-9195-F1FB7AEFA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6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BD2A-E49E-434E-80D9-60B1765205B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6455-C1CA-42F5-9195-F1FB7AEFA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3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BD2A-E49E-434E-80D9-60B1765205B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6455-C1CA-42F5-9195-F1FB7AEFA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BD2A-E49E-434E-80D9-60B1765205B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6455-C1CA-42F5-9195-F1FB7AEFA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3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BD2A-E49E-434E-80D9-60B1765205B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6455-C1CA-42F5-9195-F1FB7AEFA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1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EBD2A-E49E-434E-80D9-60B1765205B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6455-C1CA-42F5-9195-F1FB7AEFA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7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zakon.rada.gov.ua/laws/show/984_012-17?find=1&amp;text=%D1%96%D0%BD%D1%86%D0%B8%D0%B4%D0%B5%D0%BD%D1%82+#n104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ls.gov.u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5472" y="5123093"/>
            <a:ext cx="7340245" cy="1322260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>
                <a:solidFill>
                  <a:srgbClr val="0070C0"/>
                </a:solidFill>
              </a:rPr>
              <a:t>СВІТЛАНА ЗГОННИК</a:t>
            </a:r>
          </a:p>
          <a:p>
            <a:pPr algn="r"/>
            <a:r>
              <a:rPr lang="ru-RU" sz="2000" b="1" i="1" dirty="0">
                <a:solidFill>
                  <a:srgbClr val="0070C0"/>
                </a:solidFill>
              </a:rPr>
              <a:t>Директор </a:t>
            </a:r>
            <a:r>
              <a:rPr lang="en-US" sz="2000" b="1" i="1" dirty="0">
                <a:solidFill>
                  <a:srgbClr val="0070C0"/>
                </a:solidFill>
              </a:rPr>
              <a:t>IMPROVE MEDICAL</a:t>
            </a:r>
            <a:r>
              <a:rPr lang="uk-UA" sz="2000" b="1" i="1" dirty="0">
                <a:solidFill>
                  <a:srgbClr val="0070C0"/>
                </a:solidFill>
              </a:rPr>
              <a:t>, </a:t>
            </a:r>
          </a:p>
          <a:p>
            <a:pPr algn="r"/>
            <a:r>
              <a:rPr lang="uk-UA" sz="2000" b="1" i="1" dirty="0">
                <a:solidFill>
                  <a:srgbClr val="0070C0"/>
                </a:solidFill>
              </a:rPr>
              <a:t>аудитор, експерт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799" y1="42786" x2="73799" y2="42786"/>
                        <a14:foregroundMark x1="77293" y1="42786" x2="77293" y2="42786"/>
                        <a14:foregroundMark x1="81048" y1="42786" x2="81048" y2="42786"/>
                        <a14:foregroundMark x1="89432" y1="35323" x2="89432" y2="35323"/>
                        <a14:foregroundMark x1="93712" y1="39801" x2="93712" y2="39801"/>
                        <a14:foregroundMark x1="63668" y1="49751" x2="63668" y2="49751"/>
                        <a14:foregroundMark x1="64891" y1="26866" x2="64891" y2="26866"/>
                        <a14:foregroundMark x1="65590" y1="77114" x2="65590" y2="77114"/>
                        <a14:foregroundMark x1="56594" y1="41294" x2="56594" y2="41294"/>
                        <a14:foregroundMark x1="49083" y1="54229" x2="49083" y2="54229"/>
                        <a14:foregroundMark x1="47336" y1="29851" x2="47336" y2="29851"/>
                        <a14:foregroundMark x1="46201" y1="77114" x2="46201" y2="77114"/>
                        <a14:foregroundMark x1="42183" y1="55721" x2="42183" y2="55721"/>
                        <a14:foregroundMark x1="39563" y1="57214" x2="39563" y2="57214"/>
                        <a14:foregroundMark x1="39039" y1="41294" x2="39039" y2="41294"/>
                        <a14:foregroundMark x1="35721" y1="42786" x2="35721" y2="42786"/>
                        <a14:foregroundMark x1="28297" y1="44279" x2="28297" y2="44279"/>
                        <a14:foregroundMark x1="21659" y1="39801" x2="21659" y2="39801"/>
                        <a14:foregroundMark x1="18341" y1="51244" x2="18341" y2="51244"/>
                        <a14:foregroundMark x1="14236" y1="35323" x2="14236" y2="35323"/>
                        <a14:foregroundMark x1="10917" y1="38308" x2="10917" y2="38308"/>
                        <a14:foregroundMark x1="8297" y1="29851" x2="8297" y2="29851"/>
                        <a14:foregroundMark x1="7424" y1="51244" x2="7424" y2="51244"/>
                        <a14:foregroundMark x1="7074" y1="71642" x2="7074" y2="71642"/>
                        <a14:foregroundMark x1="3930" y1="55721" x2="3930" y2="55721"/>
                        <a14:backgroundMark x1="71354" y1="44279" x2="71354" y2="4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95" y="248194"/>
            <a:ext cx="6349785" cy="84059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AAC39A2-F841-2D8A-EB85-76D3586C535D}"/>
              </a:ext>
            </a:extLst>
          </p:cNvPr>
          <p:cNvSpPr>
            <a:spLocks noChangeArrowheads="1"/>
          </p:cNvSpPr>
          <p:nvPr/>
        </p:nvSpPr>
        <p:spPr bwMode="auto">
          <a:xfrm rot="19824409">
            <a:off x="2741501" y="1405890"/>
            <a:ext cx="75557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pic>
        <p:nvPicPr>
          <p:cNvPr id="1025" name="Рисунок 1" descr="Концепція форми серця 3d ілюстрація">
            <a:extLst>
              <a:ext uri="{FF2B5EF4-FFF2-40B4-BE49-F238E27FC236}">
                <a16:creationId xmlns:a16="http://schemas.microsoft.com/office/drawing/2014/main" id="{B822A230-06DB-B2B9-B587-3D77D38B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4409">
            <a:off x="2020873" y="1911961"/>
            <a:ext cx="3716784" cy="326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1472" y="1177290"/>
            <a:ext cx="6349785" cy="394580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87000"/>
                    </a:srgbClr>
                  </a:outerShdw>
                </a:effectLst>
                <a:latin typeface="+mn-lt"/>
              </a:rPr>
              <a:t>Система після продажного нагляду (PMS) у виробників медичних виробів. </a:t>
            </a:r>
            <a:br>
              <a:rPr lang="uk-UA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87000"/>
                    </a:srgbClr>
                  </a:outerShdw>
                </a:effectLst>
                <a:latin typeface="+mn-lt"/>
              </a:rPr>
            </a:br>
            <a:r>
              <a:rPr lang="uk-UA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87000"/>
                    </a:srgbClr>
                  </a:outerShdw>
                </a:effectLst>
                <a:latin typeface="+mn-lt"/>
              </a:rPr>
              <a:t>Документація пост-маркетингу: Результати 2024 та Планування на 2025. Чому це важливо?</a:t>
            </a:r>
          </a:p>
        </p:txBody>
      </p:sp>
    </p:spTree>
    <p:extLst>
      <p:ext uri="{BB962C8B-B14F-4D97-AF65-F5344CB8AC3E}">
        <p14:creationId xmlns:p14="http://schemas.microsoft.com/office/powerpoint/2010/main" val="169441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577" y="257549"/>
            <a:ext cx="10515600" cy="1046596"/>
          </a:xfrm>
        </p:spPr>
        <p:txBody>
          <a:bodyPr>
            <a:normAutofit fontScale="90000"/>
          </a:bodyPr>
          <a:lstStyle/>
          <a:p>
            <a:pPr algn="ctr"/>
            <a:r>
              <a:rPr lang="en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Summary of Safety and Clinical Performance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Резюме з безпечності та клінічної </a:t>
            </a:r>
            <a:r>
              <a:rPr lang="uk-UA" sz="3600" b="1" i="0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ефективності</a:t>
            </a:r>
            <a:endParaRPr lang="uk-UA" sz="3600" b="1" dirty="0">
              <a:solidFill>
                <a:srgbClr val="C00000"/>
              </a:solidFill>
              <a:effectLst>
                <a:outerShdw blurRad="127000" dist="50800" dir="5400000" algn="ctr" rotWithShape="0">
                  <a:srgbClr val="000000">
                    <a:alpha val="8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577" y="1157272"/>
            <a:ext cx="10515600" cy="52622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" b="1" i="1" u="sng" dirty="0">
                <a:solidFill>
                  <a:srgbClr val="C00000"/>
                </a:solidFill>
              </a:rPr>
              <a:t>MDCG 2019-9</a:t>
            </a:r>
            <a:endParaRPr lang="uk-UA" b="1" i="1" u="sng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400" dirty="0"/>
              <a:t>Не вживати скорочень, або надавати пояснення (розшифрування)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>
                <a:solidFill>
                  <a:srgbClr val="C00000"/>
                </a:solidFill>
              </a:rPr>
              <a:t>Зберігати інформацію для пацієнтів/неспеціалістів та користувачів/медичних працівників у двох окремих частинах </a:t>
            </a:r>
            <a:r>
              <a:rPr lang="en" sz="2400" dirty="0">
                <a:solidFill>
                  <a:srgbClr val="C00000"/>
                </a:solidFill>
              </a:rPr>
              <a:t>SSCP, </a:t>
            </a:r>
            <a:r>
              <a:rPr lang="uk-UA" sz="2400" dirty="0">
                <a:solidFill>
                  <a:srgbClr val="C00000"/>
                </a:solidFill>
              </a:rPr>
              <a:t>розділених розривом сторінки. Це покращує їх читаність і полегшує друк кожної частини окремо.</a:t>
            </a:r>
          </a:p>
          <a:p>
            <a:pPr lvl="0">
              <a:buFont typeface="Wingdings" pitchFamily="2" charset="2"/>
              <a:buChar char="ü"/>
            </a:pPr>
            <a:r>
              <a:rPr lang="en" sz="2400" dirty="0"/>
              <a:t>SSCP </a:t>
            </a:r>
            <a:r>
              <a:rPr lang="uk-UA" sz="2400" dirty="0"/>
              <a:t>має бути написаний типом і розміром шрифту, які дозволяють легко читати. </a:t>
            </a:r>
          </a:p>
          <a:p>
            <a:pPr lvl="0">
              <a:buFont typeface="Wingdings" pitchFamily="2" charset="2"/>
              <a:buChar char="ü"/>
            </a:pPr>
            <a:r>
              <a:rPr lang="en" sz="2400" dirty="0">
                <a:solidFill>
                  <a:srgbClr val="C00000"/>
                </a:solidFill>
              </a:rPr>
              <a:t>SSCP </a:t>
            </a:r>
            <a:r>
              <a:rPr lang="uk-UA" sz="2400" dirty="0">
                <a:solidFill>
                  <a:srgbClr val="C00000"/>
                </a:solidFill>
              </a:rPr>
              <a:t>має бути у форматі, доступному кожному читати (але НЕ редагувати) без потреби в ліцензії. 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/>
              <a:t>Тому файл </a:t>
            </a:r>
            <a:r>
              <a:rPr lang="en" sz="2400" dirty="0"/>
              <a:t>SSCP</a:t>
            </a:r>
            <a:r>
              <a:rPr lang="uk-UA" sz="2400" dirty="0"/>
              <a:t> завантажені в </a:t>
            </a:r>
            <a:r>
              <a:rPr lang="en" sz="2400" dirty="0" err="1"/>
              <a:t>Eudamed</a:t>
            </a:r>
            <a:r>
              <a:rPr lang="en" sz="2400" dirty="0"/>
              <a:t> </a:t>
            </a:r>
            <a:r>
              <a:rPr lang="uk-UA" sz="2400" dirty="0"/>
              <a:t>мають бути у форматі </a:t>
            </a:r>
            <a:r>
              <a:rPr lang="en" sz="2400" dirty="0"/>
              <a:t>PDF. </a:t>
            </a:r>
            <a:r>
              <a:rPr lang="uk-UA" sz="2400" dirty="0"/>
              <a:t>Після завантаження файл </a:t>
            </a:r>
            <a:r>
              <a:rPr lang="en" sz="2400" dirty="0"/>
              <a:t>PDF</a:t>
            </a:r>
            <a:r>
              <a:rPr lang="uk-UA" sz="2400" dirty="0"/>
              <a:t> має бути доступним для друку та пошуку за допомогою функції пошуку у програмі, яка використовується для цього переглянути файл, наприклад </a:t>
            </a:r>
            <a:r>
              <a:rPr lang="en" sz="2400" dirty="0"/>
              <a:t>Adobe Reader.</a:t>
            </a:r>
            <a:endParaRPr lang="uk-UA" sz="2400" dirty="0"/>
          </a:p>
          <a:p>
            <a:pPr marL="0" lvl="0" indent="0">
              <a:buNone/>
            </a:pPr>
            <a:endParaRPr lang="uk-UA" sz="2000" b="1" i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0FB3B2-8BA0-FA5E-E50C-2B7A5D38B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88976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577" y="257549"/>
            <a:ext cx="10515600" cy="1046596"/>
          </a:xfrm>
        </p:spPr>
        <p:txBody>
          <a:bodyPr>
            <a:normAutofit fontScale="90000"/>
          </a:bodyPr>
          <a:lstStyle/>
          <a:p>
            <a:pPr algn="ctr"/>
            <a:r>
              <a:rPr lang="en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Summary of Safety and Clinical Performance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Резюме з безпечності та клінічної </a:t>
            </a:r>
            <a:r>
              <a:rPr lang="uk-UA" sz="3600" b="1" i="0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ефективності</a:t>
            </a:r>
            <a:endParaRPr lang="uk-UA" sz="3600" b="1" dirty="0">
              <a:solidFill>
                <a:srgbClr val="C00000"/>
              </a:solidFill>
              <a:effectLst>
                <a:outerShdw blurRad="127000" dist="50800" dir="5400000" algn="ctr" rotWithShape="0">
                  <a:srgbClr val="000000">
                    <a:alpha val="8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577" y="1157272"/>
            <a:ext cx="10515600" cy="52622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" b="1" i="1" u="sng" dirty="0">
                <a:solidFill>
                  <a:srgbClr val="C00000"/>
                </a:solidFill>
              </a:rPr>
              <a:t>MDCG 2019-9</a:t>
            </a:r>
            <a:endParaRPr lang="uk-UA" b="1" i="1" u="sng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400" dirty="0"/>
              <a:t>НО повинен при поданні Заявки на оцінку відповідності схвалити </a:t>
            </a:r>
            <a:r>
              <a:rPr lang="en" sz="2400" dirty="0"/>
              <a:t>SSCP</a:t>
            </a:r>
            <a:r>
              <a:rPr lang="uk-UA" sz="2400" dirty="0"/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/>
              <a:t>Проводити перевірку оновлень </a:t>
            </a:r>
            <a:r>
              <a:rPr lang="en" sz="2400" dirty="0"/>
              <a:t>SSCP </a:t>
            </a:r>
            <a:r>
              <a:rPr lang="uk-UA" sz="2400" dirty="0"/>
              <a:t>між періодами сертифікації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/>
              <a:t>Виробник зобов’язаний оновлювати </a:t>
            </a:r>
            <a:r>
              <a:rPr lang="en" sz="2400" dirty="0"/>
              <a:t>SSCP</a:t>
            </a:r>
            <a:r>
              <a:rPr lang="uk-UA" sz="2400" dirty="0"/>
              <a:t>. За результатами періодичного звіту з безпеки (</a:t>
            </a:r>
            <a:r>
              <a:rPr lang="en" sz="2400" dirty="0"/>
              <a:t>PSUR), </a:t>
            </a:r>
            <a:r>
              <a:rPr lang="uk-UA" sz="2400" dirty="0"/>
              <a:t>що включає дані, зібрані в результаті плану після ринкового нагляду, опис будь-яких вжитих профілактичних та коригувальних дій, висновки визначення користі та ризику та основні висновки </a:t>
            </a:r>
            <a:r>
              <a:rPr lang="en" sz="2400" dirty="0"/>
              <a:t>PMCF</a:t>
            </a:r>
            <a:r>
              <a:rPr lang="uk-UA" sz="2400" dirty="0"/>
              <a:t>.</a:t>
            </a:r>
            <a:endParaRPr lang="en" sz="2400" dirty="0"/>
          </a:p>
          <a:p>
            <a:pPr lvl="0">
              <a:buFont typeface="Wingdings" pitchFamily="2" charset="2"/>
              <a:buChar char="ü"/>
            </a:pPr>
            <a:r>
              <a:rPr lang="uk-UA" sz="2400" dirty="0"/>
              <a:t>Якщо </a:t>
            </a:r>
            <a:r>
              <a:rPr lang="en" sz="2400" dirty="0"/>
              <a:t>PSUR </a:t>
            </a:r>
            <a:r>
              <a:rPr lang="uk-UA" sz="2400" dirty="0"/>
              <a:t>містить інформацію, яка робить будь-яку інформацію в </a:t>
            </a:r>
            <a:r>
              <a:rPr lang="en" sz="2400" dirty="0"/>
              <a:t>SSCP </a:t>
            </a:r>
            <a:r>
              <a:rPr lang="uk-UA" sz="2400" dirty="0"/>
              <a:t>неправильною або неповною, </a:t>
            </a:r>
            <a:r>
              <a:rPr lang="en" sz="2400" dirty="0"/>
              <a:t>SSCP </a:t>
            </a:r>
            <a:r>
              <a:rPr lang="uk-UA" sz="2400" dirty="0"/>
              <a:t>необхідно </a:t>
            </a:r>
            <a:r>
              <a:rPr lang="uk-UA" sz="2400" dirty="0">
                <a:solidFill>
                  <a:srgbClr val="C00000"/>
                </a:solidFill>
              </a:rPr>
              <a:t>ОНОВИТИ</a:t>
            </a:r>
            <a:r>
              <a:rPr lang="uk-UA" sz="2400" dirty="0"/>
              <a:t>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05840C-70A5-AA28-6A9B-E342A90A4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88976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9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577" y="257549"/>
            <a:ext cx="10515600" cy="1046596"/>
          </a:xfrm>
        </p:spPr>
        <p:txBody>
          <a:bodyPr>
            <a:normAutofit fontScale="90000"/>
          </a:bodyPr>
          <a:lstStyle/>
          <a:p>
            <a:pPr algn="ctr"/>
            <a:r>
              <a:rPr lang="en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Summary of Safety and Clinical Performance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Резюме з безпечності та клінічної </a:t>
            </a:r>
            <a:r>
              <a:rPr lang="uk-UA" sz="3600" b="1" i="0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ефективності</a:t>
            </a:r>
            <a:endParaRPr lang="uk-UA" sz="3600" b="1" dirty="0">
              <a:solidFill>
                <a:srgbClr val="C00000"/>
              </a:solidFill>
              <a:effectLst>
                <a:outerShdw blurRad="127000" dist="50800" dir="5400000" algn="ctr" rotWithShape="0">
                  <a:srgbClr val="000000">
                    <a:alpha val="8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577" y="1157272"/>
            <a:ext cx="10515600" cy="52622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" b="1" i="1" u="sng" dirty="0">
                <a:solidFill>
                  <a:srgbClr val="C00000"/>
                </a:solidFill>
              </a:rPr>
              <a:t>MDCG 2019-9</a:t>
            </a:r>
            <a:endParaRPr lang="uk-UA" b="1" i="1" u="sng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400" dirty="0"/>
              <a:t>НО повинен що разу проводити  перевірку </a:t>
            </a:r>
            <a:r>
              <a:rPr lang="en" sz="2400" dirty="0"/>
              <a:t>SSCP </a:t>
            </a:r>
            <a:r>
              <a:rPr lang="uk-UA" sz="2400" dirty="0"/>
              <a:t>при поновленні сертифіката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/>
              <a:t>З кожною заявкою на поновлення сертифіката виробник повинен: Для пристроїв класу </a:t>
            </a:r>
            <a:r>
              <a:rPr lang="en" sz="2400" dirty="0"/>
              <a:t>III </a:t>
            </a:r>
            <a:r>
              <a:rPr lang="uk-UA" sz="2400" dirty="0"/>
              <a:t>та пристроїв, що імплантуються класу </a:t>
            </a:r>
            <a:r>
              <a:rPr lang="en" sz="2400" dirty="0"/>
              <a:t>IIb, </a:t>
            </a:r>
            <a:r>
              <a:rPr lang="uk-UA" sz="2400" dirty="0"/>
              <a:t>крім тих що використовують для швів і скоб тощо, подати проект </a:t>
            </a:r>
            <a:r>
              <a:rPr lang="en" sz="2400" dirty="0"/>
              <a:t>SSCP, </a:t>
            </a:r>
            <a:r>
              <a:rPr lang="uk-UA" sz="2400" dirty="0"/>
              <a:t>який було оновлено в попередні 12 місяців, незалежно від наявності нових даних чи висновків.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/>
              <a:t>Для імплантованих пристроїв класу </a:t>
            </a:r>
            <a:r>
              <a:rPr lang="en" sz="2400" dirty="0" err="1"/>
              <a:t>IIa</a:t>
            </a:r>
            <a:r>
              <a:rPr lang="en" sz="2400" dirty="0"/>
              <a:t> </a:t>
            </a:r>
            <a:r>
              <a:rPr lang="uk-UA" sz="2400" dirty="0"/>
              <a:t>та </a:t>
            </a:r>
            <a:r>
              <a:rPr lang="en" sz="2400" dirty="0"/>
              <a:t>IIb, </a:t>
            </a:r>
            <a:r>
              <a:rPr lang="uk-UA" sz="2400" dirty="0"/>
              <a:t>таких як нитки та скоби тощо, підтвердити, що </a:t>
            </a:r>
            <a:r>
              <a:rPr lang="en" sz="2400" dirty="0"/>
              <a:t>SSCP </a:t>
            </a:r>
            <a:r>
              <a:rPr lang="uk-UA" sz="2400" dirty="0"/>
              <a:t>в </a:t>
            </a:r>
            <a:r>
              <a:rPr lang="en" sz="2400" dirty="0" err="1"/>
              <a:t>Eudamed</a:t>
            </a:r>
            <a:r>
              <a:rPr lang="en" sz="2400" dirty="0"/>
              <a:t> </a:t>
            </a:r>
            <a:r>
              <a:rPr lang="uk-UA" sz="2400" dirty="0"/>
              <a:t>узгоджується з поточну версію </a:t>
            </a:r>
            <a:r>
              <a:rPr lang="en" sz="2400" dirty="0"/>
              <a:t>TD </a:t>
            </a:r>
            <a:r>
              <a:rPr lang="uk-UA" sz="2400" dirty="0"/>
              <a:t>або за потреби надати оновлений </a:t>
            </a:r>
            <a:r>
              <a:rPr lang="en" sz="2400" dirty="0"/>
              <a:t>SSCP.</a:t>
            </a:r>
            <a:endParaRPr lang="uk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1C6504-FA19-3F81-B6A1-2450D72D1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88976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3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577" y="257549"/>
            <a:ext cx="10515600" cy="10465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PMSR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Post-market surveillance report </a:t>
            </a:r>
            <a:b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</a:br>
            <a:r>
              <a:rPr lang="uk-UA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Постмаркетинговий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звіт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23" y="1304144"/>
            <a:ext cx="11489952" cy="44537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b="1" i="1" u="sng" dirty="0">
                <a:solidFill>
                  <a:srgbClr val="C00000"/>
                </a:solidFill>
              </a:rPr>
              <a:t>Обов'язковий документ системи </a:t>
            </a:r>
            <a:r>
              <a:rPr lang="en-US" b="1" i="1" u="sng" dirty="0">
                <a:solidFill>
                  <a:srgbClr val="C00000"/>
                </a:solidFill>
              </a:rPr>
              <a:t>PMS</a:t>
            </a:r>
            <a:endParaRPr lang="uk-UA" b="1" i="1" u="sng" dirty="0">
              <a:solidFill>
                <a:srgbClr val="C00000"/>
              </a:solidFill>
            </a:endParaRPr>
          </a:p>
          <a:p>
            <a:pPr algn="just"/>
            <a:r>
              <a:rPr lang="uk-UA" b="1" i="1" dirty="0">
                <a:solidFill>
                  <a:srgbClr val="C00000"/>
                </a:solidFill>
              </a:rPr>
              <a:t>ХТО?</a:t>
            </a:r>
            <a:r>
              <a:rPr lang="uk-UA" dirty="0">
                <a:solidFill>
                  <a:srgbClr val="333333"/>
                </a:solidFill>
              </a:rPr>
              <a:t> Виробник.</a:t>
            </a:r>
          </a:p>
          <a:p>
            <a:pPr algn="just"/>
            <a:r>
              <a:rPr lang="uk-UA" b="1" i="1" dirty="0">
                <a:solidFill>
                  <a:srgbClr val="C00000"/>
                </a:solidFill>
              </a:rPr>
              <a:t>Відносно чого? </a:t>
            </a:r>
            <a:r>
              <a:rPr lang="uk-UA" dirty="0">
                <a:solidFill>
                  <a:srgbClr val="333333"/>
                </a:solidFill>
              </a:rPr>
              <a:t>В</a:t>
            </a:r>
            <a:r>
              <a:rPr lang="uk-UA" b="0" i="0" dirty="0">
                <a:solidFill>
                  <a:srgbClr val="333333"/>
                </a:solidFill>
                <a:effectLst/>
              </a:rPr>
              <a:t>иробів всіх класів які виготовляються на підприємстві</a:t>
            </a:r>
            <a:r>
              <a:rPr lang="uk-UA" dirty="0">
                <a:solidFill>
                  <a:srgbClr val="333333"/>
                </a:solidFill>
              </a:rPr>
              <a:t>.</a:t>
            </a:r>
            <a:endParaRPr lang="uk-UA" b="0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uk-UA" b="1" i="1" dirty="0">
                <a:solidFill>
                  <a:srgbClr val="C00000"/>
                </a:solidFill>
                <a:effectLst/>
              </a:rPr>
              <a:t>Для кого? </a:t>
            </a:r>
            <a:r>
              <a:rPr lang="uk-UA" dirty="0">
                <a:effectLst/>
              </a:rPr>
              <a:t>Вищого керівництва компанії.</a:t>
            </a:r>
          </a:p>
          <a:p>
            <a:pPr algn="just"/>
            <a:r>
              <a:rPr lang="uk-UA" b="1" i="1" dirty="0">
                <a:solidFill>
                  <a:srgbClr val="C00000"/>
                </a:solidFill>
              </a:rPr>
              <a:t>Де знайти? </a:t>
            </a:r>
            <a:r>
              <a:rPr lang="uk-UA" dirty="0">
                <a:effectLst/>
              </a:rPr>
              <a:t>Основний документ системи </a:t>
            </a:r>
            <a:r>
              <a:rPr lang="uk-UA" dirty="0" err="1">
                <a:effectLst/>
              </a:rPr>
              <a:t>постмаркетингу</a:t>
            </a:r>
            <a:r>
              <a:rPr lang="uk-UA" dirty="0"/>
              <a:t>. Деякі висновки є с</a:t>
            </a:r>
            <a:r>
              <a:rPr lang="uk-UA" dirty="0">
                <a:effectLst/>
              </a:rPr>
              <a:t>кладовою частиною Технічного файлу</a:t>
            </a:r>
            <a:r>
              <a:rPr lang="uk-UA" dirty="0"/>
              <a:t>.</a:t>
            </a:r>
          </a:p>
          <a:p>
            <a:pPr algn="just"/>
            <a:endParaRPr lang="uk-UA" dirty="0"/>
          </a:p>
          <a:p>
            <a:pPr marL="0" indent="0">
              <a:buNone/>
            </a:pPr>
            <a:r>
              <a:rPr lang="uk-UA" b="1" i="1" dirty="0">
                <a:solidFill>
                  <a:srgbClr val="C00000"/>
                </a:solidFill>
              </a:rPr>
              <a:t>Обов'язково оцінюється вищим керівництвом та ООВ  при проведенні наглядових аудитів.</a:t>
            </a:r>
            <a:endParaRPr lang="uk-UA" sz="2800" b="1" i="1" dirty="0"/>
          </a:p>
          <a:p>
            <a:pPr marL="0" lvl="0" indent="0">
              <a:buNone/>
            </a:pPr>
            <a:endParaRPr lang="uk-UA" b="1" i="1" u="sng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FDFD02-39C7-0D00-EDBC-A718A2A6C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88976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8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577" y="257549"/>
            <a:ext cx="10515600" cy="10465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PMSR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Post-market surveillance report </a:t>
            </a:r>
            <a:b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</a:br>
            <a:r>
              <a:rPr lang="uk-UA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Постмаркетинговий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звіт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23" y="1304144"/>
            <a:ext cx="11489952" cy="4453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C00000"/>
                </a:solidFill>
              </a:rPr>
              <a:t>ЗВІТ</a:t>
            </a:r>
            <a:r>
              <a:rPr lang="uk-UA" sz="2800" b="1" dirty="0"/>
              <a:t> повинен давати розуміння виконаного </a:t>
            </a:r>
            <a:r>
              <a:rPr lang="uk-UA" sz="2800" b="1" dirty="0">
                <a:solidFill>
                  <a:srgbClr val="C00000"/>
                </a:solidFill>
              </a:rPr>
              <a:t>ПЛАНУ PMS </a:t>
            </a:r>
            <a:r>
              <a:rPr lang="uk-UA" sz="2800" b="1" dirty="0"/>
              <a:t>та основних цілей. </a:t>
            </a:r>
          </a:p>
          <a:p>
            <a:pPr marL="0" indent="0">
              <a:buNone/>
            </a:pPr>
            <a:r>
              <a:rPr lang="uk-UA" sz="2800" b="1" i="1" dirty="0"/>
              <a:t>У ньому буде зазначено:</a:t>
            </a:r>
          </a:p>
          <a:p>
            <a:pPr marL="0" indent="0">
              <a:buNone/>
            </a:pPr>
            <a:r>
              <a:rPr lang="uk-UA" sz="2800" b="1" i="1" dirty="0"/>
              <a:t>• Сфера застосування </a:t>
            </a:r>
            <a:r>
              <a:rPr lang="uk-UA" sz="2800" b="1" i="1" dirty="0">
                <a:solidFill>
                  <a:srgbClr val="C00000"/>
                </a:solidFill>
              </a:rPr>
              <a:t>PMS </a:t>
            </a:r>
            <a:endParaRPr lang="uk-UA" sz="2800" b="1" i="1" dirty="0"/>
          </a:p>
          <a:p>
            <a:pPr marL="0" indent="0">
              <a:buNone/>
            </a:pPr>
            <a:r>
              <a:rPr lang="uk-UA" sz="2800" b="1" i="1" dirty="0"/>
              <a:t>• Резюме аналізу та висновків, включаючи співвідношення користь/ризик</a:t>
            </a:r>
          </a:p>
          <a:p>
            <a:pPr marL="0" indent="0">
              <a:buNone/>
            </a:pPr>
            <a:r>
              <a:rPr lang="uk-UA" sz="2800" b="1" i="1" dirty="0"/>
              <a:t>• Підсумок дій, викликаних </a:t>
            </a:r>
            <a:r>
              <a:rPr lang="uk-UA" sz="2800" b="1" i="1" dirty="0">
                <a:solidFill>
                  <a:srgbClr val="C00000"/>
                </a:solidFill>
              </a:rPr>
              <a:t>PMS </a:t>
            </a:r>
          </a:p>
          <a:p>
            <a:pPr marL="0" lvl="0" indent="0">
              <a:buNone/>
            </a:pPr>
            <a:endParaRPr lang="uk-UA" b="1" i="1" u="sng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FDFD02-39C7-0D00-EDBC-A718A2A6C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88976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1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70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Post-market clinical follow-up (PMCF)</a:t>
            </a:r>
            <a:br>
              <a:rPr lang="ru-RU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</a:br>
            <a:r>
              <a:rPr lang="ru-RU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Після</a:t>
            </a:r>
            <a:r>
              <a:rPr lang="ru-RU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uk-UA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продажне</a:t>
            </a:r>
            <a:r>
              <a:rPr lang="ru-RU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клінічне</a:t>
            </a:r>
            <a:r>
              <a:rPr lang="ru-RU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спостереження</a:t>
            </a:r>
            <a:endParaRPr lang="en-US" b="1" dirty="0">
              <a:solidFill>
                <a:srgbClr val="C00000"/>
              </a:solidFill>
              <a:effectLst>
                <a:outerShdw blurRad="127000" dist="50800" dir="5400000" algn="ctr" rotWithShape="0">
                  <a:srgbClr val="000000">
                    <a:alpha val="8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780" y="1274838"/>
            <a:ext cx="11191603" cy="4642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</a:rPr>
              <a:t>	</a:t>
            </a:r>
            <a:r>
              <a:rPr lang="en" b="1" dirty="0">
                <a:solidFill>
                  <a:srgbClr val="C00000"/>
                </a:solidFill>
              </a:rPr>
              <a:t>PMCF — </a:t>
            </a:r>
            <a:r>
              <a:rPr lang="ru-RU" b="1" dirty="0" err="1">
                <a:solidFill>
                  <a:srgbClr val="0070C0"/>
                </a:solidFill>
              </a:rPr>
              <a:t>це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активний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збір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даних</a:t>
            </a:r>
            <a:r>
              <a:rPr lang="ru-RU" b="1" dirty="0">
                <a:solidFill>
                  <a:srgbClr val="0070C0"/>
                </a:solidFill>
              </a:rPr>
              <a:t> про </a:t>
            </a:r>
            <a:r>
              <a:rPr lang="ru-RU" b="1" dirty="0" err="1">
                <a:solidFill>
                  <a:srgbClr val="0070C0"/>
                </a:solidFill>
              </a:rPr>
              <a:t>клінічний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досвід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використання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медичного</a:t>
            </a:r>
            <a:r>
              <a:rPr lang="ru-RU" b="1" dirty="0">
                <a:solidFill>
                  <a:srgbClr val="0070C0"/>
                </a:solidFill>
              </a:rPr>
              <a:t> пристрою </a:t>
            </a:r>
            <a:r>
              <a:rPr lang="ru-RU" b="1" dirty="0" err="1">
                <a:solidFill>
                  <a:srgbClr val="0070C0"/>
                </a:solidFill>
              </a:rPr>
              <a:t>після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випуску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його</a:t>
            </a:r>
            <a:r>
              <a:rPr lang="ru-RU" b="1" dirty="0">
                <a:solidFill>
                  <a:srgbClr val="0070C0"/>
                </a:solidFill>
              </a:rPr>
              <a:t> на </a:t>
            </a:r>
            <a:r>
              <a:rPr lang="ru-RU" b="1" dirty="0" err="1">
                <a:solidFill>
                  <a:srgbClr val="0070C0"/>
                </a:solidFill>
              </a:rPr>
              <a:t>ринок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err="1">
                <a:solidFill>
                  <a:srgbClr val="0070C0"/>
                </a:solidFill>
              </a:rPr>
              <a:t>Ці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дії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можуть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варіюватися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від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аналізу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даних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із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наявних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реєстрацій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пристроїв</a:t>
            </a:r>
            <a:r>
              <a:rPr lang="ru-RU" b="1" dirty="0">
                <a:solidFill>
                  <a:srgbClr val="0070C0"/>
                </a:solidFill>
              </a:rPr>
              <a:t> до </a:t>
            </a:r>
            <a:r>
              <a:rPr lang="ru-RU" b="1" dirty="0" err="1">
                <a:solidFill>
                  <a:srgbClr val="0070C0"/>
                </a:solidFill>
              </a:rPr>
              <a:t>проведення</a:t>
            </a:r>
            <a:r>
              <a:rPr lang="ru-RU" b="1" dirty="0">
                <a:solidFill>
                  <a:srgbClr val="0070C0"/>
                </a:solidFill>
              </a:rPr>
              <a:t> нового </a:t>
            </a:r>
            <a:r>
              <a:rPr lang="ru-RU" b="1" dirty="0" err="1">
                <a:solidFill>
                  <a:srgbClr val="0070C0"/>
                </a:solidFill>
              </a:rPr>
              <a:t>клінічного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дослідження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err="1">
                <a:solidFill>
                  <a:srgbClr val="0070C0"/>
                </a:solidFill>
              </a:rPr>
              <a:t>Детальні</a:t>
            </a:r>
            <a:r>
              <a:rPr lang="ru-RU" b="1" dirty="0">
                <a:solidFill>
                  <a:srgbClr val="0070C0"/>
                </a:solidFill>
              </a:rPr>
              <a:t> правила для </a:t>
            </a:r>
            <a:r>
              <a:rPr lang="en" b="1" dirty="0">
                <a:solidFill>
                  <a:srgbClr val="0070C0"/>
                </a:solidFill>
              </a:rPr>
              <a:t>PMCF </a:t>
            </a:r>
            <a:r>
              <a:rPr lang="ru-RU" b="1" dirty="0" err="1">
                <a:solidFill>
                  <a:srgbClr val="0070C0"/>
                </a:solidFill>
              </a:rPr>
              <a:t>відповідно</a:t>
            </a:r>
            <a:r>
              <a:rPr lang="ru-RU" b="1" dirty="0">
                <a:solidFill>
                  <a:srgbClr val="0070C0"/>
                </a:solidFill>
              </a:rPr>
              <a:t> до </a:t>
            </a:r>
            <a:r>
              <a:rPr lang="en" b="1" dirty="0">
                <a:solidFill>
                  <a:srgbClr val="0070C0"/>
                </a:solidFill>
              </a:rPr>
              <a:t>MDR </a:t>
            </a:r>
            <a:r>
              <a:rPr lang="ru-RU" b="1" dirty="0" err="1">
                <a:solidFill>
                  <a:srgbClr val="0070C0"/>
                </a:solidFill>
              </a:rPr>
              <a:t>викладені</a:t>
            </a:r>
            <a:r>
              <a:rPr lang="ru-RU" b="1" dirty="0">
                <a:solidFill>
                  <a:srgbClr val="0070C0"/>
                </a:solidFill>
              </a:rPr>
              <a:t> в </a:t>
            </a:r>
            <a:r>
              <a:rPr lang="ru-RU" b="1" dirty="0" err="1">
                <a:solidFill>
                  <a:srgbClr val="0070C0"/>
                </a:solidFill>
              </a:rPr>
              <a:t>Додатку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en" b="1" dirty="0">
                <a:solidFill>
                  <a:srgbClr val="0070C0"/>
                </a:solidFill>
              </a:rPr>
              <a:t>XIV, </a:t>
            </a:r>
            <a:r>
              <a:rPr lang="ru-RU" b="1" dirty="0" err="1">
                <a:solidFill>
                  <a:srgbClr val="0070C0"/>
                </a:solidFill>
              </a:rPr>
              <a:t>частина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en" b="1" dirty="0">
                <a:solidFill>
                  <a:srgbClr val="0070C0"/>
                </a:solidFill>
              </a:rPr>
              <a:t>B. </a:t>
            </a:r>
            <a:endParaRPr lang="uk-UA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err="1">
                <a:solidFill>
                  <a:srgbClr val="0070C0"/>
                </a:solidFill>
              </a:rPr>
              <a:t>Усі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en" b="1" dirty="0">
                <a:solidFill>
                  <a:srgbClr val="0070C0"/>
                </a:solidFill>
              </a:rPr>
              <a:t>PMCF </a:t>
            </a:r>
            <a:r>
              <a:rPr lang="ru-RU" b="1" dirty="0" err="1">
                <a:solidFill>
                  <a:srgbClr val="0070C0"/>
                </a:solidFill>
              </a:rPr>
              <a:t>повинні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проводитися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відповідно</a:t>
            </a:r>
            <a:r>
              <a:rPr lang="ru-RU" b="1" dirty="0">
                <a:solidFill>
                  <a:srgbClr val="0070C0"/>
                </a:solidFill>
              </a:rPr>
              <a:t> до </a:t>
            </a:r>
            <a:r>
              <a:rPr lang="ru-RU" b="1" dirty="0" err="1">
                <a:solidFill>
                  <a:srgbClr val="C00000"/>
                </a:solidFill>
              </a:rPr>
              <a:t>письмового</a:t>
            </a:r>
            <a:r>
              <a:rPr lang="ru-RU" b="1" dirty="0">
                <a:solidFill>
                  <a:srgbClr val="C00000"/>
                </a:solidFill>
              </a:rPr>
              <a:t> плану </a:t>
            </a:r>
            <a:r>
              <a:rPr lang="en" b="1" dirty="0">
                <a:solidFill>
                  <a:srgbClr val="C00000"/>
                </a:solidFill>
              </a:rPr>
              <a:t>PMCF</a:t>
            </a:r>
            <a:r>
              <a:rPr lang="en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поданого</a:t>
            </a:r>
            <a:r>
              <a:rPr lang="ru-RU" b="1" dirty="0">
                <a:solidFill>
                  <a:srgbClr val="0070C0"/>
                </a:solidFill>
              </a:rPr>
              <a:t> як один </a:t>
            </a:r>
            <a:r>
              <a:rPr lang="ru-RU" b="1" dirty="0" err="1">
                <a:solidFill>
                  <a:srgbClr val="0070C0"/>
                </a:solidFill>
              </a:rPr>
              <a:t>із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компонентів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технічної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документації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необхідної</a:t>
            </a:r>
            <a:r>
              <a:rPr lang="ru-RU" b="1" dirty="0">
                <a:solidFill>
                  <a:srgbClr val="0070C0"/>
                </a:solidFill>
              </a:rPr>
              <a:t> для регулярного контролю разом </a:t>
            </a:r>
            <a:r>
              <a:rPr lang="ru-RU" b="1" dirty="0" err="1">
                <a:solidFill>
                  <a:srgbClr val="0070C0"/>
                </a:solidFill>
              </a:rPr>
              <a:t>із</a:t>
            </a:r>
            <a:r>
              <a:rPr lang="ru-RU" b="1" dirty="0">
                <a:solidFill>
                  <a:srgbClr val="0070C0"/>
                </a:solidFill>
              </a:rPr>
              <a:t> самим </a:t>
            </a:r>
            <a:r>
              <a:rPr lang="uk-UA" b="1" dirty="0">
                <a:solidFill>
                  <a:srgbClr val="0070C0"/>
                </a:solidFill>
              </a:rPr>
              <a:t>пристроєм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953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097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Post-market clinical follow-up (PMCF)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</a:br>
            <a:r>
              <a:rPr lang="ru-RU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Звіт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після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продажного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клінічного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оцінювання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127000" dist="50800" dir="5400000" algn="ctr" rotWithShape="0">
                  <a:srgbClr val="000000">
                    <a:alpha val="8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035" y="1580606"/>
            <a:ext cx="9797142" cy="4336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</a:rPr>
              <a:t>Звіт про після продажне клінічне спостереження (</a:t>
            </a:r>
            <a:r>
              <a:rPr lang="en" b="1" dirty="0">
                <a:solidFill>
                  <a:srgbClr val="C00000"/>
                </a:solidFill>
              </a:rPr>
              <a:t>PMCF) (</a:t>
            </a:r>
            <a:r>
              <a:rPr lang="uk-UA" b="1" dirty="0">
                <a:solidFill>
                  <a:srgbClr val="C00000"/>
                </a:solidFill>
              </a:rPr>
              <a:t>також відомий як звіт про оцінку </a:t>
            </a:r>
            <a:r>
              <a:rPr lang="en" b="1" dirty="0">
                <a:solidFill>
                  <a:srgbClr val="C00000"/>
                </a:solidFill>
              </a:rPr>
              <a:t>PMCF) — </a:t>
            </a:r>
            <a:r>
              <a:rPr lang="uk-UA" dirty="0"/>
              <a:t>це структурований звіт, який узагальнює результати діяльності </a:t>
            </a:r>
            <a:r>
              <a:rPr lang="en" dirty="0"/>
              <a:t>PMCF, </a:t>
            </a:r>
            <a:r>
              <a:rPr lang="uk-UA" dirty="0"/>
              <a:t>проведеної щодо медичного пристрою.</a:t>
            </a:r>
          </a:p>
          <a:p>
            <a:pPr marL="0" indent="0">
              <a:buNone/>
            </a:pPr>
            <a:r>
              <a:rPr lang="uk-UA" dirty="0"/>
              <a:t>Основні вимоги викладені в </a:t>
            </a:r>
            <a:r>
              <a:rPr lang="en" i="1" dirty="0"/>
              <a:t>Guidance document Medical devices - Market surveillance - Post Market Clinical Follow-up studies - MEDDEV 2.12/2 rev.2</a:t>
            </a:r>
            <a:r>
              <a:rPr lang="uk-UA" i="1" dirty="0"/>
              <a:t>. (не оновлений відповідно до </a:t>
            </a:r>
            <a:r>
              <a:rPr lang="en-US" i="1" dirty="0"/>
              <a:t>MDR).</a:t>
            </a:r>
            <a:endParaRPr lang="uk-UA" i="1" dirty="0"/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uk-UA" b="1" i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ПЛАН = ЗВІТ </a:t>
            </a:r>
          </a:p>
        </p:txBody>
      </p:sp>
    </p:spTree>
    <p:extLst>
      <p:ext uri="{BB962C8B-B14F-4D97-AF65-F5344CB8AC3E}">
        <p14:creationId xmlns:p14="http://schemas.microsoft.com/office/powerpoint/2010/main" val="1581714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410" y="156754"/>
            <a:ext cx="10368389" cy="1319350"/>
          </a:xfrm>
        </p:spPr>
        <p:txBody>
          <a:bodyPr>
            <a:noAutofit/>
          </a:bodyPr>
          <a:lstStyle/>
          <a:p>
            <a:pPr fontAlgn="base"/>
            <a:r>
              <a:rPr lang="en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Periodic Safety Update Report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.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Періодичний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звіт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з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оновлюваної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інформації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з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безпеки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. </a:t>
            </a:r>
            <a:endParaRPr lang="en-US" sz="3600" b="1" dirty="0">
              <a:solidFill>
                <a:srgbClr val="C00000"/>
              </a:solidFill>
              <a:effectLst>
                <a:outerShdw blurRad="127000" dist="50800" dir="5400000" algn="ctr" rotWithShape="0">
                  <a:srgbClr val="000000">
                    <a:alpha val="8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6159" y="1363096"/>
            <a:ext cx="7485017" cy="3677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C00000"/>
                </a:solidFill>
              </a:rPr>
              <a:t>Періодичний оновлений звіт про безпеку медичних пристроїв (</a:t>
            </a:r>
            <a:r>
              <a:rPr lang="en" sz="2400" b="1" i="1" dirty="0">
                <a:solidFill>
                  <a:srgbClr val="C00000"/>
                </a:solidFill>
              </a:rPr>
              <a:t>PSUR) </a:t>
            </a:r>
            <a:r>
              <a:rPr lang="en" sz="2400" b="1" i="1" dirty="0">
                <a:solidFill>
                  <a:srgbClr val="333333"/>
                </a:solidFill>
              </a:rPr>
              <a:t>— </a:t>
            </a:r>
            <a:r>
              <a:rPr lang="uk-UA" sz="2000" dirty="0">
                <a:solidFill>
                  <a:srgbClr val="0070C0"/>
                </a:solidFill>
              </a:rPr>
              <a:t>це періодичний звіт, який вимагається Регламентом щодо медичних пристроїв для всіх пристроїв класу </a:t>
            </a:r>
            <a:r>
              <a:rPr lang="en" sz="2000" dirty="0" err="1">
                <a:solidFill>
                  <a:srgbClr val="0070C0"/>
                </a:solidFill>
              </a:rPr>
              <a:t>IIa</a:t>
            </a:r>
            <a:r>
              <a:rPr lang="en" sz="2000" dirty="0">
                <a:solidFill>
                  <a:srgbClr val="0070C0"/>
                </a:solidFill>
              </a:rPr>
              <a:t> </a:t>
            </a:r>
            <a:r>
              <a:rPr lang="uk-UA" sz="2000" dirty="0">
                <a:solidFill>
                  <a:srgbClr val="0070C0"/>
                </a:solidFill>
              </a:rPr>
              <a:t>і вище. 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uk-UA" sz="2000" dirty="0">
                <a:solidFill>
                  <a:srgbClr val="0070C0"/>
                </a:solidFill>
              </a:rPr>
              <a:t>Він збирає інформацію про безпеку та продуктивність пристрою, визначену під час заходів після ринкового нагляду</a:t>
            </a:r>
            <a:r>
              <a:rPr lang="en-US" sz="2000" dirty="0">
                <a:solidFill>
                  <a:srgbClr val="0070C0"/>
                </a:solidFill>
              </a:rPr>
              <a:t>/</a:t>
            </a:r>
          </a:p>
          <a:p>
            <a:pPr marL="0" indent="0">
              <a:buNone/>
            </a:pPr>
            <a:r>
              <a:rPr lang="ru-RU" sz="2000" dirty="0" err="1">
                <a:solidFill>
                  <a:srgbClr val="0070C0"/>
                </a:solidFill>
              </a:rPr>
              <a:t>Виробники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виробів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класу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en" sz="2000" dirty="0" err="1">
                <a:solidFill>
                  <a:srgbClr val="0070C0"/>
                </a:solidFill>
              </a:rPr>
              <a:t>IIa</a:t>
            </a:r>
            <a:r>
              <a:rPr lang="en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класу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en" sz="2000" dirty="0">
                <a:solidFill>
                  <a:srgbClr val="0070C0"/>
                </a:solidFill>
              </a:rPr>
              <a:t>IIb </a:t>
            </a:r>
            <a:r>
              <a:rPr lang="ru-RU" sz="2000" dirty="0">
                <a:solidFill>
                  <a:srgbClr val="0070C0"/>
                </a:solidFill>
              </a:rPr>
              <a:t>та </a:t>
            </a:r>
            <a:r>
              <a:rPr lang="ru-RU" sz="2000" dirty="0" err="1">
                <a:solidFill>
                  <a:srgbClr val="0070C0"/>
                </a:solidFill>
              </a:rPr>
              <a:t>класу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en" sz="2000" dirty="0">
                <a:solidFill>
                  <a:srgbClr val="0070C0"/>
                </a:solidFill>
              </a:rPr>
              <a:t>III </a:t>
            </a:r>
            <a:r>
              <a:rPr lang="ru-RU" sz="2000" dirty="0" err="1">
                <a:solidFill>
                  <a:srgbClr val="0070C0"/>
                </a:solidFill>
              </a:rPr>
              <a:t>готують</a:t>
            </a:r>
            <a:r>
              <a:rPr lang="ru-RU" sz="2000" dirty="0">
                <a:solidFill>
                  <a:srgbClr val="0070C0"/>
                </a:solidFill>
              </a:rPr>
              <a:t> для кожного </a:t>
            </a:r>
            <a:r>
              <a:rPr lang="ru-RU" sz="2000" dirty="0" err="1">
                <a:solidFill>
                  <a:srgbClr val="0070C0"/>
                </a:solidFill>
              </a:rPr>
              <a:t>виробу</a:t>
            </a:r>
            <a:r>
              <a:rPr lang="ru-RU" sz="2000" dirty="0">
                <a:solidFill>
                  <a:srgbClr val="0070C0"/>
                </a:solidFill>
              </a:rPr>
              <a:t>, а за </a:t>
            </a:r>
            <a:r>
              <a:rPr lang="ru-RU" sz="2000" dirty="0" err="1">
                <a:solidFill>
                  <a:srgbClr val="0070C0"/>
                </a:solidFill>
              </a:rPr>
              <a:t>необхідності</a:t>
            </a:r>
            <a:r>
              <a:rPr lang="ru-RU" sz="2000" dirty="0">
                <a:solidFill>
                  <a:srgbClr val="0070C0"/>
                </a:solidFill>
              </a:rPr>
              <a:t>, для </a:t>
            </a:r>
            <a:r>
              <a:rPr lang="ru-RU" sz="2000" dirty="0" err="1">
                <a:solidFill>
                  <a:srgbClr val="0070C0"/>
                </a:solidFill>
              </a:rPr>
              <a:t>кожної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категорії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чи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групи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виробів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періодично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оновлювані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0" i="0" dirty="0" err="1">
                <a:solidFill>
                  <a:srgbClr val="0070C0"/>
                </a:solidFill>
                <a:effectLst/>
              </a:rPr>
              <a:t>звіти</a:t>
            </a:r>
            <a:r>
              <a:rPr lang="ru-RU" sz="2000" b="0" i="0" dirty="0">
                <a:solidFill>
                  <a:srgbClr val="0070C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70C0"/>
                </a:solidFill>
                <a:effectLst/>
              </a:rPr>
              <a:t>щодо</a:t>
            </a:r>
            <a:r>
              <a:rPr lang="ru-RU" sz="2000" b="0" i="0" dirty="0">
                <a:solidFill>
                  <a:srgbClr val="0070C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70C0"/>
                </a:solidFill>
                <a:effectLst/>
              </a:rPr>
              <a:t>безпечності</a:t>
            </a:r>
            <a:r>
              <a:rPr lang="ru-RU" sz="2000" b="0" i="0" dirty="0">
                <a:solidFill>
                  <a:srgbClr val="0070C0"/>
                </a:solidFill>
                <a:effectLst/>
              </a:rPr>
              <a:t> (</a:t>
            </a:r>
            <a:r>
              <a:rPr lang="en" sz="2000" b="0" i="0" dirty="0">
                <a:solidFill>
                  <a:srgbClr val="0070C0"/>
                </a:solidFill>
                <a:effectLst/>
              </a:rPr>
              <a:t>PSUR), </a:t>
            </a:r>
            <a:r>
              <a:rPr lang="ru-RU" sz="2000" b="0" i="0" dirty="0" err="1">
                <a:solidFill>
                  <a:srgbClr val="0070C0"/>
                </a:solidFill>
                <a:effectLst/>
              </a:rPr>
              <a:t>які</a:t>
            </a:r>
            <a:r>
              <a:rPr lang="ru-RU" sz="2000" b="0" i="0" dirty="0">
                <a:solidFill>
                  <a:srgbClr val="0070C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70C0"/>
                </a:solidFill>
                <a:effectLst/>
              </a:rPr>
              <a:t>резюмують</a:t>
            </a:r>
            <a:r>
              <a:rPr lang="ru-RU" sz="2000" b="0" i="0" dirty="0">
                <a:solidFill>
                  <a:srgbClr val="0070C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70C0"/>
                </a:solidFill>
                <a:effectLst/>
              </a:rPr>
              <a:t>результати</a:t>
            </a:r>
            <a:r>
              <a:rPr lang="ru-RU" sz="2000" b="0" i="0" dirty="0">
                <a:solidFill>
                  <a:srgbClr val="0070C0"/>
                </a:solidFill>
                <a:effectLst/>
              </a:rPr>
              <a:t> і </a:t>
            </a:r>
            <a:r>
              <a:rPr lang="ru-RU" sz="2000" b="0" i="0" dirty="0" err="1">
                <a:solidFill>
                  <a:srgbClr val="0070C0"/>
                </a:solidFill>
                <a:effectLst/>
              </a:rPr>
              <a:t>висновки</a:t>
            </a:r>
            <a:r>
              <a:rPr lang="ru-RU" sz="2000" b="0" i="0" dirty="0">
                <a:solidFill>
                  <a:srgbClr val="0070C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70C0"/>
                </a:solidFill>
                <a:effectLst/>
              </a:rPr>
              <a:t>аналізу</a:t>
            </a:r>
            <a:r>
              <a:rPr lang="ru-RU" sz="2000" b="0" i="0" dirty="0">
                <a:solidFill>
                  <a:srgbClr val="0070C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70C0"/>
                </a:solidFill>
                <a:effectLst/>
              </a:rPr>
              <a:t>даних</a:t>
            </a:r>
            <a:r>
              <a:rPr lang="ru-RU" sz="2000" b="0" i="0" dirty="0">
                <a:solidFill>
                  <a:srgbClr val="0070C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70C0"/>
                </a:solidFill>
                <a:effectLst/>
              </a:rPr>
              <a:t>після</a:t>
            </a:r>
            <a:r>
              <a:rPr lang="en-US" sz="2000" b="0" i="0" dirty="0">
                <a:solidFill>
                  <a:srgbClr val="0070C0"/>
                </a:solidFill>
                <a:effectLst/>
              </a:rPr>
              <a:t> </a:t>
            </a:r>
            <a:r>
              <a:rPr lang="uk-UA" sz="2000" b="0" i="0" dirty="0">
                <a:solidFill>
                  <a:srgbClr val="0070C0"/>
                </a:solidFill>
                <a:effectLst/>
              </a:rPr>
              <a:t>продажного</a:t>
            </a:r>
            <a:r>
              <a:rPr lang="ru-RU" sz="2000" b="0" i="0" dirty="0">
                <a:solidFill>
                  <a:srgbClr val="0070C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70C0"/>
                </a:solidFill>
                <a:effectLst/>
              </a:rPr>
              <a:t>нагляду</a:t>
            </a:r>
            <a:r>
              <a:rPr lang="ru-RU" sz="2000" b="0" i="0" dirty="0">
                <a:solidFill>
                  <a:srgbClr val="0070C0"/>
                </a:solidFill>
                <a:effectLst/>
              </a:rPr>
              <a:t>, </a:t>
            </a:r>
            <a:r>
              <a:rPr lang="ru-RU" sz="2000" b="0" i="0" dirty="0" err="1">
                <a:solidFill>
                  <a:srgbClr val="0070C0"/>
                </a:solidFill>
                <a:effectLst/>
              </a:rPr>
              <a:t>отриманих</a:t>
            </a:r>
            <a:r>
              <a:rPr lang="ru-RU" sz="2000" b="0" i="0" dirty="0">
                <a:solidFill>
                  <a:srgbClr val="0070C0"/>
                </a:solidFill>
                <a:effectLst/>
              </a:rPr>
              <a:t> у </a:t>
            </a:r>
            <a:r>
              <a:rPr lang="ru-RU" sz="2000" dirty="0" err="1">
                <a:solidFill>
                  <a:srgbClr val="0070C0"/>
                </a:solidFill>
              </a:rPr>
              <a:t>результаті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виконання</a:t>
            </a:r>
            <a:r>
              <a:rPr lang="ru-RU" sz="2000" dirty="0">
                <a:solidFill>
                  <a:srgbClr val="0070C0"/>
                </a:solidFill>
              </a:rPr>
              <a:t> плану</a:t>
            </a:r>
            <a:r>
              <a:rPr lang="en-US" sz="2000" dirty="0">
                <a:solidFill>
                  <a:srgbClr val="0070C0"/>
                </a:solidFill>
              </a:rPr>
              <a:t> PMS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зазначеного</a:t>
            </a:r>
            <a:r>
              <a:rPr lang="ru-RU" sz="2000" dirty="0">
                <a:solidFill>
                  <a:srgbClr val="0070C0"/>
                </a:solidFill>
              </a:rPr>
              <a:t> у </a:t>
            </a:r>
            <a:r>
              <a:rPr lang="ru-RU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статті 84</a:t>
            </a:r>
            <a:r>
              <a:rPr lang="en-US" sz="2000" dirty="0">
                <a:solidFill>
                  <a:srgbClr val="0070C0"/>
                </a:solidFill>
              </a:rPr>
              <a:t> MDR</a:t>
            </a:r>
            <a:r>
              <a:rPr lang="ru-RU" sz="2000" dirty="0">
                <a:solidFill>
                  <a:srgbClr val="0070C0"/>
                </a:solidFill>
              </a:rPr>
              <a:t>, разом </a:t>
            </a:r>
            <a:r>
              <a:rPr lang="ru-RU" sz="2000" dirty="0" err="1">
                <a:solidFill>
                  <a:srgbClr val="0070C0"/>
                </a:solidFill>
              </a:rPr>
              <a:t>із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обґрунтуванням</a:t>
            </a:r>
            <a:r>
              <a:rPr lang="ru-RU" sz="2000" dirty="0">
                <a:solidFill>
                  <a:srgbClr val="0070C0"/>
                </a:solidFill>
              </a:rPr>
              <a:t> і </a:t>
            </a:r>
            <a:r>
              <a:rPr lang="ru-RU" sz="2000" dirty="0" err="1">
                <a:solidFill>
                  <a:srgbClr val="0070C0"/>
                </a:solidFill>
              </a:rPr>
              <a:t>описом</a:t>
            </a:r>
            <a:r>
              <a:rPr lang="ru-RU" sz="2000" dirty="0">
                <a:solidFill>
                  <a:srgbClr val="0070C0"/>
                </a:solidFill>
              </a:rPr>
              <a:t> будь-</a:t>
            </a:r>
            <a:r>
              <a:rPr lang="ru-RU" sz="2000" dirty="0" err="1">
                <a:solidFill>
                  <a:srgbClr val="0070C0"/>
                </a:solidFill>
              </a:rPr>
              <a:t>яких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ужитих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запобіжних</a:t>
            </a:r>
            <a:r>
              <a:rPr lang="ru-RU" sz="2000" dirty="0">
                <a:solidFill>
                  <a:srgbClr val="0070C0"/>
                </a:solidFill>
              </a:rPr>
              <a:t> і </a:t>
            </a:r>
            <a:r>
              <a:rPr lang="ru-RU" sz="2000" dirty="0" err="1">
                <a:solidFill>
                  <a:srgbClr val="0070C0"/>
                </a:solidFill>
              </a:rPr>
              <a:t>коригувальних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дій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Языки, на которых осуществляется образование (обучение) - Средняя  общеобразовательная школа №186">
            <a:extLst>
              <a:ext uri="{FF2B5EF4-FFF2-40B4-BE49-F238E27FC236}">
                <a16:creationId xmlns:a16="http://schemas.microsoft.com/office/drawing/2014/main" id="{4F1B5033-0AC3-AD26-3F92-4A62F03C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" y="1476104"/>
            <a:ext cx="3463290" cy="34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64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286" y="450167"/>
            <a:ext cx="1144445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Periodic Safety Update Report (PSUR) </a:t>
            </a:r>
            <a:r>
              <a:rPr lang="ru-RU" sz="2400" dirty="0"/>
              <a:t>є по </a:t>
            </a:r>
            <a:r>
              <a:rPr lang="ru-RU" sz="2400" dirty="0" err="1"/>
              <a:t>суті</a:t>
            </a:r>
            <a:r>
              <a:rPr lang="ru-RU" sz="2400" dirty="0"/>
              <a:t> </a:t>
            </a:r>
            <a:r>
              <a:rPr lang="ru-RU" sz="2400" dirty="0" err="1"/>
              <a:t>продовженням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Звіту</a:t>
            </a:r>
            <a:r>
              <a:rPr lang="ru-RU" sz="2400" b="1" dirty="0">
                <a:solidFill>
                  <a:srgbClr val="C00000"/>
                </a:solidFill>
              </a:rPr>
              <a:t> про </a:t>
            </a:r>
            <a:r>
              <a:rPr lang="en" sz="2400" b="1" dirty="0">
                <a:solidFill>
                  <a:srgbClr val="C00000"/>
                </a:solidFill>
              </a:rPr>
              <a:t>PMS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виведення</a:t>
            </a:r>
            <a:r>
              <a:rPr lang="ru-RU" sz="2400" dirty="0"/>
              <a:t> </a:t>
            </a:r>
            <a:r>
              <a:rPr lang="ru-RU" sz="2400" dirty="0" err="1"/>
              <a:t>медичного</a:t>
            </a:r>
            <a:r>
              <a:rPr lang="ru-RU" sz="2400" dirty="0"/>
              <a:t> </a:t>
            </a:r>
            <a:r>
              <a:rPr lang="ru-RU" sz="2400" dirty="0" err="1"/>
              <a:t>виробу</a:t>
            </a:r>
            <a:r>
              <a:rPr lang="ru-RU" sz="2400" dirty="0"/>
              <a:t> в </a:t>
            </a:r>
            <a:r>
              <a:rPr lang="ru-RU" sz="2400" dirty="0" err="1"/>
              <a:t>обіг</a:t>
            </a:r>
            <a:r>
              <a:rPr lang="uk-UA" sz="2400" dirty="0"/>
              <a:t>.</a:t>
            </a:r>
            <a:endParaRPr lang="ru-RU" sz="2400" dirty="0"/>
          </a:p>
          <a:p>
            <a:r>
              <a:rPr lang="en-US" sz="2400" dirty="0">
                <a:solidFill>
                  <a:srgbClr val="FF0000"/>
                </a:solidFill>
              </a:rPr>
              <a:t>PSUR </a:t>
            </a:r>
            <a:r>
              <a:rPr lang="ru-RU" sz="2400" dirty="0" err="1">
                <a:solidFill>
                  <a:srgbClr val="FF0000"/>
                </a:solidFill>
              </a:rPr>
              <a:t>призначений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для </a:t>
            </a:r>
            <a:r>
              <a:rPr lang="ru-RU" sz="2400" dirty="0" err="1"/>
              <a:t>виробів</a:t>
            </a:r>
            <a:r>
              <a:rPr lang="ru-RU" sz="2400" dirty="0"/>
              <a:t> </a:t>
            </a:r>
            <a:r>
              <a:rPr lang="ru-RU" sz="2400" dirty="0" err="1"/>
              <a:t>середнього</a:t>
            </a:r>
            <a:r>
              <a:rPr lang="ru-RU" sz="2400" dirty="0"/>
              <a:t> та </a:t>
            </a:r>
            <a:r>
              <a:rPr lang="ru-RU" sz="2400" dirty="0" err="1"/>
              <a:t>високого</a:t>
            </a:r>
            <a:r>
              <a:rPr lang="ru-RU" sz="2400" dirty="0"/>
              <a:t>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 (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en-US" sz="2400" dirty="0" err="1"/>
              <a:t>IIa</a:t>
            </a:r>
            <a:r>
              <a:rPr lang="en-US" sz="2400" dirty="0"/>
              <a:t>, </a:t>
            </a:r>
            <a:r>
              <a:rPr lang="en-US" sz="2400" dirty="0" err="1"/>
              <a:t>IIb</a:t>
            </a:r>
            <a:r>
              <a:rPr lang="en-US" sz="2400" dirty="0"/>
              <a:t>, III, </a:t>
            </a:r>
            <a:r>
              <a:rPr lang="ru-RU" sz="2400" dirty="0" err="1"/>
              <a:t>імплантанти</a:t>
            </a:r>
            <a:r>
              <a:rPr lang="ru-RU" sz="2400" dirty="0"/>
              <a:t>). </a:t>
            </a:r>
          </a:p>
          <a:p>
            <a:endParaRPr lang="ru-RU" sz="2400" dirty="0"/>
          </a:p>
          <a:p>
            <a:r>
              <a:rPr lang="en-US" sz="2400" dirty="0"/>
              <a:t>PSUR </a:t>
            </a:r>
            <a:r>
              <a:rPr lang="ru-RU" sz="2400" dirty="0">
                <a:solidFill>
                  <a:srgbClr val="FF0000"/>
                </a:solidFill>
              </a:rPr>
              <a:t>повинен </a:t>
            </a:r>
            <a:r>
              <a:rPr lang="ru-RU" sz="2400" dirty="0" err="1">
                <a:solidFill>
                  <a:srgbClr val="FF0000"/>
                </a:solidFill>
              </a:rPr>
              <a:t>включати</a:t>
            </a:r>
            <a:r>
              <a:rPr lang="ru-RU" sz="2400" dirty="0"/>
              <a:t>:</a:t>
            </a:r>
          </a:p>
          <a:p>
            <a:r>
              <a:rPr lang="ru-RU" sz="2400" dirty="0" err="1"/>
              <a:t>Висновки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 та </a:t>
            </a:r>
            <a:r>
              <a:rPr lang="ru-RU" sz="2400" dirty="0" err="1"/>
              <a:t>користі</a:t>
            </a:r>
            <a:endParaRPr lang="ru-RU" sz="2400" dirty="0"/>
          </a:p>
          <a:p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висновки</a:t>
            </a:r>
            <a:r>
              <a:rPr lang="ru-RU" sz="2400" dirty="0"/>
              <a:t> </a:t>
            </a:r>
            <a:r>
              <a:rPr lang="ru-RU" sz="2400" dirty="0" err="1"/>
              <a:t>Вашого</a:t>
            </a:r>
            <a:r>
              <a:rPr lang="ru-RU" sz="2400" dirty="0"/>
              <a:t> </a:t>
            </a:r>
            <a:r>
              <a:rPr lang="ru-RU" sz="2400" dirty="0" err="1"/>
              <a:t>клінічного</a:t>
            </a:r>
            <a:r>
              <a:rPr lang="ru-RU" sz="2400" dirty="0"/>
              <a:t> спостереження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виведення</a:t>
            </a:r>
            <a:r>
              <a:rPr lang="ru-RU" sz="2400" dirty="0"/>
              <a:t> МВ на </a:t>
            </a:r>
            <a:r>
              <a:rPr lang="ru-RU" sz="2400" dirty="0" err="1"/>
              <a:t>ринок</a:t>
            </a:r>
            <a:r>
              <a:rPr lang="ru-RU" sz="2400" dirty="0"/>
              <a:t> (</a:t>
            </a:r>
            <a:r>
              <a:rPr lang="en-US" sz="2400" dirty="0"/>
              <a:t>PMCF)</a:t>
            </a:r>
          </a:p>
          <a:p>
            <a:r>
              <a:rPr lang="ru-RU" sz="2400" dirty="0" err="1"/>
              <a:t>Обсяг</a:t>
            </a:r>
            <a:r>
              <a:rPr lang="ru-RU" sz="2400" dirty="0"/>
              <a:t> </a:t>
            </a:r>
            <a:r>
              <a:rPr lang="ru-RU" sz="2400" dirty="0" err="1"/>
              <a:t>продажів</a:t>
            </a:r>
            <a:r>
              <a:rPr lang="ru-RU" sz="2400" dirty="0"/>
              <a:t> </a:t>
            </a:r>
            <a:r>
              <a:rPr lang="ru-RU" sz="2400" dirty="0" err="1"/>
              <a:t>виробів</a:t>
            </a:r>
            <a:endParaRPr lang="ru-RU" sz="2400" dirty="0"/>
          </a:p>
          <a:p>
            <a:r>
              <a:rPr lang="ru-RU" sz="2400" dirty="0" err="1"/>
              <a:t>Оцінки</a:t>
            </a:r>
            <a:r>
              <a:rPr lang="ru-RU" sz="2400" dirty="0"/>
              <a:t> </a:t>
            </a:r>
            <a:r>
              <a:rPr lang="ru-RU" sz="2400" dirty="0" err="1"/>
              <a:t>розміру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характеристик </a:t>
            </a:r>
            <a:r>
              <a:rPr lang="ru-RU" sz="2400" dirty="0" err="1"/>
              <a:t>клієнтів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виріб</a:t>
            </a:r>
            <a:r>
              <a:rPr lang="ru-RU" sz="2400" dirty="0"/>
              <a:t> (плюс частота </a:t>
            </a:r>
            <a:r>
              <a:rPr lang="ru-RU" sz="2400" dirty="0" err="1"/>
              <a:t>використання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відомо</a:t>
            </a:r>
            <a:r>
              <a:rPr lang="ru-RU" sz="2400" dirty="0"/>
              <a:t>)</a:t>
            </a:r>
          </a:p>
          <a:p>
            <a:endParaRPr lang="ru-RU" sz="2400" dirty="0"/>
          </a:p>
          <a:p>
            <a:pPr algn="ctr"/>
            <a:r>
              <a:rPr lang="en" sz="2800" b="1" i="1" dirty="0">
                <a:solidFill>
                  <a:srgbClr val="C00000"/>
                </a:solidFill>
                <a:effectLst/>
              </a:rPr>
              <a:t>MDCG 2022-21 - Guidance on Periodic Safety Update Report (PSUR) according to Regulation (EU) 2017/745 - December 2022</a:t>
            </a:r>
          </a:p>
          <a:p>
            <a:endParaRPr lang="ru-RU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280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274" y="156754"/>
            <a:ext cx="10465525" cy="888275"/>
          </a:xfrm>
        </p:spPr>
        <p:txBody>
          <a:bodyPr>
            <a:noAutofit/>
          </a:bodyPr>
          <a:lstStyle/>
          <a:p>
            <a:pPr fontAlgn="base"/>
            <a:r>
              <a:rPr lang="en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Periodic Safety Update Report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.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Періодичний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звіт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з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оновлюваної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інформації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з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безпеки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. </a:t>
            </a:r>
            <a:endParaRPr lang="en-US" sz="3600" b="1" dirty="0">
              <a:solidFill>
                <a:srgbClr val="C00000"/>
              </a:solidFill>
              <a:effectLst>
                <a:outerShdw blurRad="127000" dist="50800" dir="5400000" algn="ctr" rotWithShape="0">
                  <a:srgbClr val="000000">
                    <a:alpha val="8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408" y="1157272"/>
            <a:ext cx="11058365" cy="51782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UA" sz="4200" b="1" i="1" dirty="0">
                <a:solidFill>
                  <a:srgbClr val="C00000"/>
                </a:solidFill>
              </a:rPr>
              <a:t>Аrticle 8</a:t>
            </a:r>
            <a:r>
              <a:rPr lang="en-US" sz="4200" b="1" i="1" dirty="0">
                <a:solidFill>
                  <a:srgbClr val="C00000"/>
                </a:solidFill>
              </a:rPr>
              <a:t>6</a:t>
            </a:r>
            <a:r>
              <a:rPr lang="ru-UA" sz="4200" b="1" i="1" dirty="0">
                <a:solidFill>
                  <a:srgbClr val="C00000"/>
                </a:solidFill>
              </a:rPr>
              <a:t> </a:t>
            </a:r>
            <a:r>
              <a:rPr lang="en-US" sz="4200" b="1" i="1" dirty="0">
                <a:solidFill>
                  <a:srgbClr val="C00000"/>
                </a:solidFill>
              </a:rPr>
              <a:t>MDR</a:t>
            </a:r>
          </a:p>
          <a:p>
            <a:pPr marL="0" indent="0" algn="just">
              <a:buNone/>
            </a:pPr>
            <a:r>
              <a:rPr lang="ru-RU" sz="4200" dirty="0">
                <a:solidFill>
                  <a:srgbClr val="C00000"/>
                </a:solidFill>
              </a:rPr>
              <a:t>В</a:t>
            </a:r>
            <a:r>
              <a:rPr lang="uk-UA" sz="4200" dirty="0" err="1">
                <a:solidFill>
                  <a:srgbClr val="C00000"/>
                </a:solidFill>
              </a:rPr>
              <a:t>иробники</a:t>
            </a:r>
            <a:r>
              <a:rPr lang="uk-UA" sz="4200" dirty="0">
                <a:solidFill>
                  <a:srgbClr val="C00000"/>
                </a:solidFill>
              </a:rPr>
              <a:t> повинні </a:t>
            </a:r>
            <a:r>
              <a:rPr lang="ru-RU" sz="4200" dirty="0" err="1">
                <a:solidFill>
                  <a:srgbClr val="C00000"/>
                </a:solidFill>
              </a:rPr>
              <a:t>оновлювати</a:t>
            </a:r>
            <a:r>
              <a:rPr lang="ru-RU" sz="4200" dirty="0">
                <a:solidFill>
                  <a:srgbClr val="C00000"/>
                </a:solidFill>
              </a:rPr>
              <a:t> </a:t>
            </a:r>
            <a:r>
              <a:rPr lang="en" sz="4200" dirty="0">
                <a:solidFill>
                  <a:srgbClr val="C00000"/>
                </a:solidFill>
              </a:rPr>
              <a:t>PSUR </a:t>
            </a:r>
            <a:endParaRPr lang="uk-UA" sz="4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4200" b="0" i="0" dirty="0">
                <a:solidFill>
                  <a:srgbClr val="333333"/>
                </a:solidFill>
                <a:effectLst/>
              </a:rPr>
              <a:t>Для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виробів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класу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" sz="4200" b="0" i="0" dirty="0">
                <a:solidFill>
                  <a:srgbClr val="333333"/>
                </a:solidFill>
                <a:effectLst/>
              </a:rPr>
              <a:t>IIb 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і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класу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" sz="4200" b="0" i="0" dirty="0">
                <a:solidFill>
                  <a:srgbClr val="333333"/>
                </a:solidFill>
                <a:effectLst/>
              </a:rPr>
              <a:t>III 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- </a:t>
            </a:r>
            <a:r>
              <a:rPr lang="ru-RU" sz="4200" b="0" i="0" dirty="0">
                <a:solidFill>
                  <a:srgbClr val="C00000"/>
                </a:solidFill>
                <a:effectLst/>
              </a:rPr>
              <a:t>один раз на </a:t>
            </a:r>
            <a:r>
              <a:rPr lang="ru-RU" sz="4200" b="0" i="0" dirty="0" err="1">
                <a:solidFill>
                  <a:srgbClr val="C00000"/>
                </a:solidFill>
                <a:effectLst/>
              </a:rPr>
              <a:t>рік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. </a:t>
            </a:r>
            <a:endParaRPr lang="en" sz="4200" b="0" i="0" dirty="0">
              <a:solidFill>
                <a:srgbClr val="333333"/>
              </a:solidFill>
              <a:effectLst/>
            </a:endParaRPr>
          </a:p>
          <a:p>
            <a:pPr marL="0" indent="0" algn="just">
              <a:buNone/>
            </a:pPr>
            <a:r>
              <a:rPr lang="ru-RU" sz="4200" b="0" i="0" dirty="0">
                <a:solidFill>
                  <a:srgbClr val="333333"/>
                </a:solidFill>
                <a:effectLst/>
              </a:rPr>
              <a:t>Для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виробів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класу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" sz="4200" b="0" i="0" dirty="0" err="1">
                <a:solidFill>
                  <a:srgbClr val="333333"/>
                </a:solidFill>
                <a:effectLst/>
              </a:rPr>
              <a:t>IIa</a:t>
            </a:r>
            <a:r>
              <a:rPr lang="en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uk-UA" sz="4200" b="0" i="0" dirty="0">
                <a:solidFill>
                  <a:srgbClr val="333333"/>
                </a:solidFill>
                <a:effectLst/>
              </a:rPr>
              <a:t>- 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за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необхідності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проте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щонайменше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>
                <a:solidFill>
                  <a:srgbClr val="C00000"/>
                </a:solidFill>
                <a:effectLst/>
              </a:rPr>
              <a:t>один раз на два роки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marL="0" indent="0" algn="just">
              <a:buNone/>
            </a:pPr>
            <a:r>
              <a:rPr lang="en" sz="4200" b="0" i="0" dirty="0">
                <a:solidFill>
                  <a:srgbClr val="C00000"/>
                </a:solidFill>
                <a:effectLst/>
              </a:rPr>
              <a:t>PSUR </a:t>
            </a:r>
            <a:r>
              <a:rPr lang="ru-RU" sz="4200" b="0" i="0" dirty="0" err="1">
                <a:solidFill>
                  <a:srgbClr val="C00000"/>
                </a:solidFill>
                <a:effectLst/>
              </a:rPr>
              <a:t>є</a:t>
            </a:r>
            <a:r>
              <a:rPr lang="ru-RU" sz="4200" b="0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C00000"/>
                </a:solidFill>
                <a:effectLst/>
              </a:rPr>
              <a:t>складовою</a:t>
            </a:r>
            <a:r>
              <a:rPr lang="ru-RU" sz="4200" b="0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C00000"/>
                </a:solidFill>
                <a:effectLst/>
              </a:rPr>
              <a:t>частиною</a:t>
            </a:r>
            <a:r>
              <a:rPr lang="ru-RU" sz="4200" b="0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C00000"/>
                </a:solidFill>
                <a:effectLst/>
              </a:rPr>
              <a:t>технічної</a:t>
            </a:r>
            <a:r>
              <a:rPr lang="ru-RU" sz="4200" b="0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C00000"/>
                </a:solidFill>
                <a:effectLst/>
              </a:rPr>
              <a:t>документації</a:t>
            </a:r>
            <a:r>
              <a:rPr lang="ru-RU" sz="4200" dirty="0">
                <a:solidFill>
                  <a:srgbClr val="333333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" sz="4200" b="0" i="0" dirty="0">
                <a:solidFill>
                  <a:srgbClr val="C00000"/>
                </a:solidFill>
                <a:effectLst/>
              </a:rPr>
              <a:t>PSUR</a:t>
            </a:r>
            <a:r>
              <a:rPr lang="uk-UA" sz="4200" b="0" i="0" dirty="0">
                <a:solidFill>
                  <a:srgbClr val="C00000"/>
                </a:solidFill>
                <a:effectLst/>
              </a:rPr>
              <a:t> публікується в </a:t>
            </a:r>
            <a:r>
              <a:rPr lang="en-US" sz="4200" b="0" i="0" dirty="0">
                <a:solidFill>
                  <a:srgbClr val="C00000"/>
                </a:solidFill>
                <a:effectLst/>
              </a:rPr>
              <a:t>EUDAMED</a:t>
            </a:r>
            <a:endParaRPr lang="en" sz="4200" b="0" i="0" dirty="0">
              <a:solidFill>
                <a:srgbClr val="333333"/>
              </a:solidFill>
              <a:effectLst/>
            </a:endParaRPr>
          </a:p>
          <a:p>
            <a:pPr marL="0" indent="0" algn="just">
              <a:buNone/>
            </a:pPr>
            <a:r>
              <a:rPr lang="ru-RU" sz="4200" b="0" i="0" dirty="0">
                <a:solidFill>
                  <a:srgbClr val="333333"/>
                </a:solidFill>
                <a:effectLst/>
              </a:rPr>
              <a:t>Для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виробів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класу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" sz="4200" b="0" i="0" dirty="0">
                <a:solidFill>
                  <a:srgbClr val="333333"/>
                </a:solidFill>
                <a:effectLst/>
              </a:rPr>
              <a:t>III,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які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імплантують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виробники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подають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" sz="4200" b="0" i="0" dirty="0">
                <a:solidFill>
                  <a:srgbClr val="333333"/>
                </a:solidFill>
                <a:effectLst/>
              </a:rPr>
              <a:t>PSUR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нотифікованому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органу.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Нотифікований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орган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розглядає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звіт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і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додає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свою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оцінку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в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зазначену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електронну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систему разом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із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докладною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інформацією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про будь-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які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вжиті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дії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marL="0" indent="0" algn="just">
              <a:buNone/>
            </a:pPr>
            <a:r>
              <a:rPr lang="ru-RU" sz="4200" b="0" i="0" dirty="0" err="1">
                <a:solidFill>
                  <a:srgbClr val="333333"/>
                </a:solidFill>
                <a:effectLst/>
              </a:rPr>
              <a:t>Зазначені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" sz="4200" b="0" i="0" dirty="0">
                <a:solidFill>
                  <a:srgbClr val="333333"/>
                </a:solidFill>
                <a:effectLst/>
              </a:rPr>
              <a:t>PSUR 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і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оцінку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нотифікованого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органу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надають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компетентним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органам за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допомогою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вказаної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електронної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4200" b="0" i="0" dirty="0" err="1">
                <a:solidFill>
                  <a:srgbClr val="333333"/>
                </a:solidFill>
                <a:effectLst/>
              </a:rPr>
              <a:t>системи</a:t>
            </a:r>
            <a:r>
              <a:rPr lang="ru-RU" sz="4200" b="0" i="0" dirty="0">
                <a:solidFill>
                  <a:srgbClr val="333333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904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577" y="257549"/>
            <a:ext cx="10515600" cy="1031606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70672"/>
                    </a:srgbClr>
                  </a:outerShdw>
                </a:effectLst>
              </a:rPr>
              <a:t>ЗМІСТ</a:t>
            </a:r>
            <a:endParaRPr lang="en-US" sz="4800" b="1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70672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577" y="1289154"/>
            <a:ext cx="10515600" cy="4887809"/>
          </a:xfrm>
        </p:spPr>
        <p:txBody>
          <a:bodyPr>
            <a:normAutofit/>
          </a:bodyPr>
          <a:lstStyle/>
          <a:p>
            <a:pPr lvl="0" fontAlgn="base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79000"/>
                    </a:srgbClr>
                  </a:outerShdw>
                </a:effectLst>
              </a:rPr>
              <a:t>PMS QMS. </a:t>
            </a:r>
            <a:r>
              <a:rPr lang="uk-UA" dirty="0"/>
              <a:t>Система пост-маркетингового нагляду. Вимоги до результатів пост-маркетингового нагляду.</a:t>
            </a:r>
            <a:endParaRPr lang="en-US" dirty="0"/>
          </a:p>
          <a:p>
            <a:pPr fontAlgn="base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79000"/>
                    </a:srgbClr>
                  </a:outerShdw>
                </a:effectLst>
              </a:rPr>
              <a:t> PMS Plan</a:t>
            </a:r>
            <a:r>
              <a:rPr lang="en-US" dirty="0"/>
              <a:t>. </a:t>
            </a:r>
            <a:r>
              <a:rPr lang="uk-UA" dirty="0"/>
              <a:t>Планування на наступний рік. План з пост-маркетингового нагляду. </a:t>
            </a:r>
            <a:endParaRPr lang="uk-UA" b="1" dirty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7000"/>
                  </a:srgbClr>
                </a:outerShdw>
              </a:effectLst>
            </a:endParaRPr>
          </a:p>
          <a:p>
            <a:pPr fontAlgn="base"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7000"/>
                    </a:srgbClr>
                  </a:outerShdw>
                </a:effectLst>
              </a:rPr>
              <a:t>Планування збору інформації. </a:t>
            </a:r>
            <a:r>
              <a:rPr lang="uk-UA" dirty="0"/>
              <a:t>Відповідальність виробника та роль уповноваженого представника.</a:t>
            </a:r>
          </a:p>
          <a:p>
            <a:pPr fontAlgn="base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7000"/>
                    </a:srgbClr>
                  </a:outerShdw>
                </a:effectLst>
              </a:rPr>
              <a:t>PMS – Report.</a:t>
            </a:r>
            <a:r>
              <a:rPr lang="en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Періодичний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звіт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uk-UA" dirty="0">
                <a:solidFill>
                  <a:srgbClr val="202124"/>
                </a:solidFill>
              </a:rPr>
              <a:t>Структура та наповнення.</a:t>
            </a:r>
            <a:r>
              <a:rPr lang="en-US" dirty="0">
                <a:solidFill>
                  <a:srgbClr val="202124"/>
                </a:solidFill>
              </a:rPr>
              <a:t> </a:t>
            </a:r>
          </a:p>
          <a:p>
            <a:pPr marL="0" indent="0" fontAlgn="base">
              <a:buNone/>
            </a:pPr>
            <a:endParaRPr lang="uk-UA" b="1" dirty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7000"/>
                  </a:srgbClr>
                </a:outerShdw>
              </a:effectLst>
            </a:endParaRPr>
          </a:p>
          <a:p>
            <a:pPr marL="0" lvl="0" indent="0" fontAlgn="base">
              <a:buNone/>
            </a:pPr>
            <a:endParaRPr lang="uk-UA" dirty="0"/>
          </a:p>
          <a:p>
            <a:pPr marL="0" lvl="0" indent="0" fontAlgn="base"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0816"/>
            <a:ext cx="4759715" cy="8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19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079E1-D7D0-1BEC-0FF7-5CBB96ED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84" y="365126"/>
            <a:ext cx="10516616" cy="7921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1397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План </a:t>
            </a:r>
            <a:r>
              <a:rPr lang="en" sz="4000" b="1" dirty="0">
                <a:solidFill>
                  <a:srgbClr val="C00000"/>
                </a:solidFill>
                <a:effectLst>
                  <a:outerShdw blurRad="1397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PMS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1397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та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PMCF</a:t>
            </a:r>
            <a:endParaRPr lang="ru-UA" sz="4000" b="1" dirty="0">
              <a:solidFill>
                <a:srgbClr val="C00000"/>
              </a:solidFill>
              <a:effectLst>
                <a:outerShdw blurRad="139700" dist="50800" dir="5400000" algn="ctr" rotWithShape="0">
                  <a:srgbClr val="000000">
                    <a:alpha val="8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4179740-34B6-D521-5223-EC542F222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852326"/>
              </p:ext>
            </p:extLst>
          </p:nvPr>
        </p:nvGraphicFramePr>
        <p:xfrm>
          <a:off x="837183" y="1157274"/>
          <a:ext cx="10516618" cy="475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309">
                  <a:extLst>
                    <a:ext uri="{9D8B030D-6E8A-4147-A177-3AD203B41FA5}">
                      <a16:colId xmlns:a16="http://schemas.microsoft.com/office/drawing/2014/main" val="188777715"/>
                    </a:ext>
                  </a:extLst>
                </a:gridCol>
                <a:gridCol w="5258309">
                  <a:extLst>
                    <a:ext uri="{9D8B030D-6E8A-4147-A177-3AD203B41FA5}">
                      <a16:colId xmlns:a16="http://schemas.microsoft.com/office/drawing/2014/main" val="4024212852"/>
                    </a:ext>
                  </a:extLst>
                </a:gridCol>
              </a:tblGrid>
              <a:tr h="4759716">
                <a:tc>
                  <a:txBody>
                    <a:bodyPr/>
                    <a:lstStyle/>
                    <a:p>
                      <a:r>
                        <a:rPr lang="uk-UA" sz="2400" noProof="0" dirty="0">
                          <a:solidFill>
                            <a:srgbClr val="C00000"/>
                          </a:solidFill>
                          <a:latin typeface="+mn-lt"/>
                        </a:rPr>
                        <a:t>План PMS </a:t>
                      </a:r>
                      <a:r>
                        <a:rPr lang="uk-UA" sz="2400" noProof="0" dirty="0">
                          <a:solidFill>
                            <a:srgbClr val="0070C0"/>
                          </a:solidFill>
                          <a:latin typeface="+mn-lt"/>
                        </a:rPr>
                        <a:t>детально описує стратегію виробника щодо постійного моніторингу та збору даних і інформації про безпеку виготовленого пристрою. </a:t>
                      </a:r>
                    </a:p>
                    <a:p>
                      <a:r>
                        <a:rPr lang="uk-UA" sz="2400" noProof="0" dirty="0">
                          <a:solidFill>
                            <a:srgbClr val="0070C0"/>
                          </a:solidFill>
                          <a:latin typeface="+mn-lt"/>
                        </a:rPr>
                        <a:t>План PMS є частиною технічної документації пристрою та визначає критерії оцінки співвідношення ризик/користь пристрою та процеси для: Збору та аналізу даних РМ</a:t>
                      </a:r>
                      <a:r>
                        <a:rPr lang="en-US" sz="2400" noProof="0" dirty="0">
                          <a:solidFill>
                            <a:srgbClr val="0070C0"/>
                          </a:solidFill>
                          <a:latin typeface="+mn-lt"/>
                        </a:rPr>
                        <a:t>S</a:t>
                      </a:r>
                      <a:r>
                        <a:rPr lang="uk-UA" sz="2400" noProof="0" dirty="0">
                          <a:solidFill>
                            <a:srgbClr val="0070C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>
                            <a:outerShdw blurRad="127000" dist="50800" dir="5400000" algn="ctr" rotWithShape="0">
                              <a:srgbClr val="000000">
                                <a:alpha val="80000"/>
                              </a:srgbClr>
                            </a:outerShdw>
                          </a:effectLst>
                          <a:latin typeface="+mn-lt"/>
                        </a:rPr>
                        <a:t>Post-market clinical follow-up (PMCF)</a:t>
                      </a:r>
                      <a:endParaRPr lang="ru-RU" sz="1800" b="1" i="1" dirty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Підтвердити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безпеку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та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ефетивність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пристрою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протягом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очікуваного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терміну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експлуатації</a:t>
                      </a:r>
                      <a:endParaRPr lang="ru-RU" sz="1800" b="1" i="1" dirty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Визначити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раніше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невідомі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побічні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ефекти</a:t>
                      </a:r>
                      <a:endParaRPr lang="ru-RU" sz="1800" b="1" i="1" dirty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Прослідкувати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за частотою та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тяжкістю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відомих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побічних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ефектів</a:t>
                      </a:r>
                      <a:endParaRPr lang="ru-RU" sz="1800" b="1" i="1" dirty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Визначити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та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проаналізувати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будь-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які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можливі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ризики</a:t>
                      </a:r>
                      <a:endParaRPr lang="ru-RU" sz="1800" b="1" i="1" dirty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Забезпечити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постійне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співвідношення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користі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та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ризику</a:t>
                      </a:r>
                      <a:endParaRPr lang="ru-RU" sz="1800" b="1" i="1" dirty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Визначити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будь-яке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систематичне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неправильне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використання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або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використання</a:t>
                      </a:r>
                      <a:r>
                        <a:rPr lang="ru-RU" sz="1800" b="1" i="1" dirty="0">
                          <a:solidFill>
                            <a:srgbClr val="0070C0"/>
                          </a:solidFill>
                        </a:rPr>
                        <a:t> не за </a:t>
                      </a:r>
                      <a:r>
                        <a:rPr lang="ru-RU" sz="1800" b="1" i="1" dirty="0" err="1">
                          <a:solidFill>
                            <a:srgbClr val="0070C0"/>
                          </a:solidFill>
                        </a:rPr>
                        <a:t>призначенням</a:t>
                      </a:r>
                      <a:endParaRPr lang="ru-UA" sz="1800" b="1" i="1" dirty="0">
                        <a:solidFill>
                          <a:srgbClr val="0070C0"/>
                        </a:solidFill>
                      </a:endParaRPr>
                    </a:p>
                    <a:p>
                      <a:endParaRPr lang="ru-U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171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154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079E1-D7D0-1BEC-0FF7-5CBB96ED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84" y="284963"/>
            <a:ext cx="10516616" cy="7921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81000"/>
                    </a:srgbClr>
                  </a:outerShdw>
                </a:effectLst>
                <a:latin typeface="+mn-lt"/>
              </a:rPr>
              <a:t>План </a:t>
            </a:r>
            <a:r>
              <a:rPr lang="en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81000"/>
                    </a:srgbClr>
                  </a:outerShdw>
                </a:effectLst>
                <a:latin typeface="+mn-lt"/>
              </a:rPr>
              <a:t>PMS </a:t>
            </a:r>
            <a:endParaRPr lang="ru-UA" b="1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81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D2CFCC-2875-13C5-8142-3D0F4DC6E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272"/>
            <a:ext cx="10515600" cy="50196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UA" b="1" i="1" dirty="0">
                <a:solidFill>
                  <a:srgbClr val="C00000"/>
                </a:solidFill>
              </a:rPr>
              <a:t>Аrticle 84 </a:t>
            </a:r>
            <a:r>
              <a:rPr lang="en-US" b="1" i="1" dirty="0">
                <a:solidFill>
                  <a:srgbClr val="C00000"/>
                </a:solidFill>
              </a:rPr>
              <a:t>MDR</a:t>
            </a:r>
            <a:r>
              <a:rPr lang="uk-UA" b="1" i="1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end</a:t>
            </a:r>
            <a:r>
              <a:rPr lang="uk-UA" b="1" i="1" dirty="0">
                <a:solidFill>
                  <a:srgbClr val="C00000"/>
                </a:solidFill>
              </a:rPr>
              <a:t> </a:t>
            </a:r>
            <a:r>
              <a:rPr lang="en" b="1" i="1" dirty="0">
                <a:solidFill>
                  <a:srgbClr val="C00000"/>
                </a:solidFill>
              </a:rPr>
              <a:t>Appendix III</a:t>
            </a: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sz="28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en-US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PMS </a:t>
            </a:r>
            <a:r>
              <a:rPr lang="uk-UA" sz="28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повинен стосуватися збору та використання доступної інформації щодо: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серйозних інцидентів, включаючи інформацію з PSUR;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записів про несерйозні інциденти та дані про будь-які небажані побічні ефекти;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інформації зі звітів про тенденції;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відповідної спеціальної або технічної літератури, бази даних та/або реєстрів;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інформації, включаючи відгуки та скарги, надану користувачами, дистриб’юторами та імпортерами; 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загальнодоступної інформації про подібні (ідентичні) медичні вироби.</a:t>
            </a:r>
          </a:p>
          <a:p>
            <a:pPr marL="0" indent="0">
              <a:buNone/>
            </a:pPr>
            <a:endParaRPr lang="ru-UA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39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ДЖЕРЕЛА ІНФОРМАЦІЇ ПОСТМАРКЕТИНГУ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674620" y="1869917"/>
            <a:ext cx="3108960" cy="1433512"/>
          </a:xfrm>
          <a:prstGeom prst="snip2Diag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ЕКСПЕРТНІ ГРУПИ КОРИСТУВАЧІВ АБО «ФОКУС ГРУПИ»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04800" y="3819211"/>
            <a:ext cx="3108960" cy="1433512"/>
          </a:xfrm>
          <a:prstGeom prst="snip2Diag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Простежуваність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медичного виробу та Реєстри </a:t>
            </a:r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імплантів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6888480" y="1869917"/>
            <a:ext cx="3108960" cy="1433512"/>
          </a:xfrm>
          <a:prstGeom prst="snip2Diag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Анкети опитування клієнтів, зворотній зв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язок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скарги та звернення по гарантії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8808720" y="3874618"/>
            <a:ext cx="3108960" cy="1433512"/>
          </a:xfrm>
          <a:prstGeom prst="snip2Diag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МЕДІА, ОГЛЯД ЛІТЕРАТУРИ, ОГЛЯД ДОСВІДУ ЩОДО СХОЖИХ ВИРОБІВ (ЕКВІВАЛЕНТНИХ)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229100" y="4158860"/>
            <a:ext cx="3764280" cy="2187726"/>
          </a:xfrm>
          <a:prstGeom prst="snip2Diag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Клінічні дослідження після випуску продукції на ринок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399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6A408-AB94-5F5F-5E90-8CB4DCA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5"/>
            <a:ext cx="11077575" cy="1325563"/>
          </a:xfrm>
        </p:spPr>
        <p:txBody>
          <a:bodyPr>
            <a:noAutofit/>
          </a:bodyPr>
          <a:lstStyle/>
          <a:p>
            <a:r>
              <a:rPr lang="ru-UA" sz="3400" b="1" i="1" dirty="0">
                <a:solidFill>
                  <a:srgbClr val="C00000"/>
                </a:solidFill>
              </a:rPr>
              <a:t>Регулятор  </a:t>
            </a:r>
            <a:r>
              <a:rPr lang="ru-RU" sz="3400" b="1" i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Державна служба України</a:t>
            </a:r>
            <a:br>
              <a:rPr lang="ru-RU" sz="3400" b="1" i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3400" b="1" i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 лікарських засобів та контролю за наркотиками</a:t>
            </a:r>
            <a:endParaRPr lang="ru-UA" sz="3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E26D30-998C-26B1-45D4-415FD0455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60861"/>
            <a:ext cx="11915774" cy="47161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0" i="0" dirty="0">
              <a:solidFill>
                <a:srgbClr val="434343"/>
              </a:solidFill>
              <a:effectLst/>
              <a:latin typeface="ProbaPro-Regular"/>
            </a:endParaRPr>
          </a:p>
          <a:p>
            <a:pPr marL="0" indent="0">
              <a:buNone/>
            </a:pPr>
            <a:r>
              <a:rPr lang="uk-UA" dirty="0">
                <a:solidFill>
                  <a:srgbClr val="434343"/>
                </a:solidFill>
                <a:latin typeface="ProbaPro-Regular"/>
              </a:rPr>
              <a:t>Розділ: РИНКОВИЙ НАГЛЯД. </a:t>
            </a:r>
            <a:r>
              <a:rPr lang="ru-RU" b="0" i="0" dirty="0" err="1">
                <a:solidFill>
                  <a:srgbClr val="C00000"/>
                </a:solidFill>
                <a:effectLst/>
                <a:latin typeface="ProbaPro-Regular"/>
              </a:rPr>
              <a:t>Повідомлення</a:t>
            </a:r>
            <a:r>
              <a:rPr lang="ru-RU" b="0" i="0" dirty="0">
                <a:solidFill>
                  <a:srgbClr val="C00000"/>
                </a:solidFill>
                <a:effectLst/>
                <a:latin typeface="ProbaPro-Regular"/>
              </a:rPr>
              <a:t> про </a:t>
            </a:r>
            <a:r>
              <a:rPr lang="ru-RU" b="0" i="0" dirty="0" err="1">
                <a:solidFill>
                  <a:srgbClr val="C00000"/>
                </a:solidFill>
                <a:effectLst/>
                <a:latin typeface="ProbaPro-Regular"/>
              </a:rPr>
              <a:t>небезпечну</a:t>
            </a:r>
            <a:r>
              <a:rPr lang="ru-RU" b="0" i="0" dirty="0">
                <a:solidFill>
                  <a:srgbClr val="C00000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C00000"/>
                </a:solidFill>
                <a:effectLst/>
                <a:latin typeface="ProbaPro-Regular"/>
              </a:rPr>
              <a:t>продукцію</a:t>
            </a:r>
            <a:r>
              <a:rPr lang="ru-RU" b="0" i="0" dirty="0">
                <a:solidFill>
                  <a:srgbClr val="C00000"/>
                </a:solidFill>
                <a:effectLst/>
                <a:latin typeface="ProbaPro-Regular"/>
              </a:rPr>
              <a:t> в </a:t>
            </a:r>
            <a:r>
              <a:rPr lang="ru-RU" b="0" i="0" dirty="0" err="1">
                <a:solidFill>
                  <a:srgbClr val="C00000"/>
                </a:solidFill>
                <a:effectLst/>
                <a:latin typeface="ProbaPro-Regular"/>
              </a:rPr>
              <a:t>Україні</a:t>
            </a:r>
            <a:endParaRPr lang="ru-RU" b="0" i="0" dirty="0">
              <a:solidFill>
                <a:srgbClr val="C00000"/>
              </a:solidFill>
              <a:effectLst/>
              <a:latin typeface="ProbaPro-Regular"/>
            </a:endParaRPr>
          </a:p>
          <a:p>
            <a:pPr marL="0" indent="0">
              <a:buNone/>
            </a:pPr>
            <a:endParaRPr lang="en-US" dirty="0">
              <a:solidFill>
                <a:srgbClr val="434343"/>
              </a:solidFill>
              <a:latin typeface="ProbaPro-Regular"/>
            </a:endParaRPr>
          </a:p>
          <a:p>
            <a:pPr>
              <a:buFont typeface="Wingdings" pitchFamily="2" charset="2"/>
              <a:buChar char="ü"/>
            </a:pP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Рішення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органу в межах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сфери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своєї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відповідальності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про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вилучення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небезпечної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продукції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з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обігу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та/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або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відкликання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,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заборону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надання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її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на ринку,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прийняті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Держлікслужбою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та/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або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її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територіальними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органами (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останнє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рішення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лютий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2020 року)</a:t>
            </a:r>
          </a:p>
          <a:p>
            <a:pPr>
              <a:buFont typeface="Wingdings" pitchFamily="2" charset="2"/>
              <a:buChar char="ü"/>
            </a:pPr>
            <a:endParaRPr lang="en-US" b="0" i="0" dirty="0">
              <a:solidFill>
                <a:srgbClr val="434343"/>
              </a:solidFill>
              <a:effectLst/>
              <a:latin typeface="ProbaPro-Regular"/>
            </a:endParaRPr>
          </a:p>
          <a:p>
            <a:pPr>
              <a:buFont typeface="Wingdings" pitchFamily="2" charset="2"/>
              <a:buChar char="ü"/>
            </a:pP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Рішення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виробника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про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вилучення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з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обігу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,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відкликання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продукції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, яка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є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небезпечною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,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прийняті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за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ініціативою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виробника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продукції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(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останнє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</a:t>
            </a:r>
            <a:r>
              <a:rPr lang="ru-RU" b="0" i="0" dirty="0" err="1">
                <a:solidFill>
                  <a:srgbClr val="434343"/>
                </a:solidFill>
                <a:effectLst/>
                <a:latin typeface="ProbaPro-Regular"/>
              </a:rPr>
              <a:t>повідомлення</a:t>
            </a:r>
            <a:r>
              <a:rPr lang="ru-RU" b="0" i="0" dirty="0">
                <a:solidFill>
                  <a:srgbClr val="434343"/>
                </a:solidFill>
                <a:effectLst/>
                <a:latin typeface="ProbaPro-Regular"/>
              </a:rPr>
              <a:t> листопад 2023 року)</a:t>
            </a: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40150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451" y="1019330"/>
            <a:ext cx="10607668" cy="55233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07451" y="153945"/>
            <a:ext cx="1031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EFC437-B2B2-D64D-AE3C-726F1A906079}"/>
              </a:ext>
            </a:extLst>
          </p:cNvPr>
          <p:cNvSpPr/>
          <p:nvPr/>
        </p:nvSpPr>
        <p:spPr>
          <a:xfrm>
            <a:off x="1207450" y="315310"/>
            <a:ext cx="10607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sz="3600" b="1" dirty="0">
                <a:solidFill>
                  <a:srgbClr val="C00000"/>
                </a:solidFill>
              </a:rPr>
              <a:t>Ринковий нагляд. Планування заходів</a:t>
            </a:r>
            <a:endParaRPr lang="ru-UA" sz="3600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C9A28B-95EB-95C9-328E-20395C682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50" y="1000125"/>
            <a:ext cx="10691180" cy="55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5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7F9E0C1-43B2-A935-D4D9-AC5CA885E9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4125" y="3506311"/>
          <a:ext cx="10515600" cy="54864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1857460301"/>
                    </a:ext>
                  </a:extLst>
                </a:gridCol>
                <a:gridCol w="8763000">
                  <a:extLst>
                    <a:ext uri="{9D8B030D-6E8A-4147-A177-3AD203B41FA5}">
                      <a16:colId xmlns:a16="http://schemas.microsoft.com/office/drawing/2014/main" val="1048986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ru-UA">
                          <a:effectLst/>
                          <a:latin typeface="Helvetica" pitchFamily="2" charset="0"/>
                        </a:rPr>
                      </a:br>
                      <a:endParaRPr lang="ru-UA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  <a:latin typeface="Helvetica" pitchFamily="2" charset="0"/>
                        </a:rPr>
                        <a:t>отоларингологічний</a:t>
                      </a:r>
                      <a:endParaRPr lang="ru-RU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045184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207451" y="153945"/>
            <a:ext cx="1031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EFC437-B2B2-D64D-AE3C-726F1A906079}"/>
              </a:ext>
            </a:extLst>
          </p:cNvPr>
          <p:cNvSpPr/>
          <p:nvPr/>
        </p:nvSpPr>
        <p:spPr>
          <a:xfrm>
            <a:off x="1207450" y="315310"/>
            <a:ext cx="10607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sz="3600" b="1" dirty="0">
                <a:solidFill>
                  <a:srgbClr val="C00000"/>
                </a:solidFill>
              </a:rPr>
              <a:t>Ринковий нагляд. Планування заходів</a:t>
            </a:r>
            <a:endParaRPr lang="ru-UA" sz="3600" dirty="0">
              <a:solidFill>
                <a:srgbClr val="C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FFBB90-32C2-FFE0-538F-EE5EF3548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191" y="1205865"/>
            <a:ext cx="999791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9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451" y="1019330"/>
            <a:ext cx="10607668" cy="55233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dirty="0">
                <a:solidFill>
                  <a:srgbClr val="C00000"/>
                </a:solidFill>
              </a:rPr>
              <a:t>ОБОВ</a:t>
            </a:r>
            <a:r>
              <a:rPr lang="en-US" sz="2400" b="1" dirty="0">
                <a:solidFill>
                  <a:srgbClr val="C00000"/>
                </a:solidFill>
              </a:rPr>
              <a:t>’</a:t>
            </a:r>
            <a:r>
              <a:rPr lang="uk-UA" sz="2400" b="1" dirty="0">
                <a:solidFill>
                  <a:srgbClr val="C00000"/>
                </a:solidFill>
              </a:rPr>
              <a:t>ЯЗКОВО</a:t>
            </a:r>
            <a:r>
              <a:rPr lang="ru-RU" sz="2400" b="1" dirty="0">
                <a:solidFill>
                  <a:srgbClr val="C00000"/>
                </a:solidFill>
              </a:rPr>
              <a:t> ПЕРЕГЛЯНУТИ </a:t>
            </a:r>
          </a:p>
          <a:p>
            <a:pPr marL="0" indent="0" algn="just">
              <a:buNone/>
            </a:pPr>
            <a:r>
              <a:rPr lang="ru-RU" sz="2400" i="1" dirty="0" err="1"/>
              <a:t>Довіреність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виробника</a:t>
            </a:r>
            <a:endParaRPr lang="ru-RU" sz="2400" i="1" dirty="0"/>
          </a:p>
          <a:p>
            <a:pPr marL="0" indent="0" algn="just">
              <a:buNone/>
            </a:pPr>
            <a:r>
              <a:rPr lang="ru-RU" sz="2400" i="1" dirty="0" err="1"/>
              <a:t>Декларацію</a:t>
            </a:r>
            <a:r>
              <a:rPr lang="ru-RU" sz="2400" i="1" dirty="0"/>
              <a:t> з </a:t>
            </a:r>
            <a:r>
              <a:rPr lang="ru-RU" sz="2400" i="1" dirty="0" err="1"/>
              <a:t>відповідності</a:t>
            </a:r>
            <a:r>
              <a:rPr lang="ru-RU" sz="2400" i="1" dirty="0"/>
              <a:t> (</a:t>
            </a:r>
            <a:r>
              <a:rPr lang="ru-RU" sz="2400" i="1" dirty="0" err="1"/>
              <a:t>версія</a:t>
            </a:r>
            <a:r>
              <a:rPr lang="ru-RU" sz="2400" i="1" dirty="0"/>
              <a:t>, </a:t>
            </a:r>
            <a:r>
              <a:rPr lang="ru-RU" sz="2400" i="1" dirty="0" err="1"/>
              <a:t>актуальність</a:t>
            </a:r>
            <a:r>
              <a:rPr lang="ru-RU" sz="2400" i="1" dirty="0"/>
              <a:t>)</a:t>
            </a:r>
          </a:p>
          <a:p>
            <a:pPr marL="0" indent="0" algn="just">
              <a:buNone/>
            </a:pPr>
            <a:r>
              <a:rPr lang="ru-RU" sz="2400" i="1" dirty="0" err="1"/>
              <a:t>Інструкцію</a:t>
            </a:r>
            <a:r>
              <a:rPr lang="ru-RU" sz="2400" i="1" dirty="0"/>
              <a:t> з </a:t>
            </a:r>
            <a:r>
              <a:rPr lang="ru-RU" sz="2400" i="1" dirty="0" err="1"/>
              <a:t>використання</a:t>
            </a:r>
            <a:r>
              <a:rPr lang="ru-RU" sz="2400" i="1" dirty="0"/>
              <a:t> (</a:t>
            </a:r>
            <a:r>
              <a:rPr lang="ru-RU" sz="2400" i="1" dirty="0" err="1"/>
              <a:t>версія</a:t>
            </a:r>
            <a:r>
              <a:rPr lang="ru-RU" sz="2400" i="1" dirty="0"/>
              <a:t>)</a:t>
            </a:r>
          </a:p>
          <a:p>
            <a:pPr marL="0" indent="0" algn="just">
              <a:buNone/>
            </a:pPr>
            <a:r>
              <a:rPr lang="ru-RU" sz="2400" i="1" dirty="0" err="1"/>
              <a:t>Маркування</a:t>
            </a:r>
            <a:r>
              <a:rPr lang="ru-RU" sz="2400" i="1" dirty="0"/>
              <a:t> (</a:t>
            </a:r>
            <a:r>
              <a:rPr lang="ru-RU" sz="2400" i="1" dirty="0" err="1"/>
              <a:t>правильність</a:t>
            </a:r>
            <a:r>
              <a:rPr lang="ru-RU" sz="2400" i="1" dirty="0"/>
              <a:t> </a:t>
            </a:r>
            <a:r>
              <a:rPr lang="ru-RU" sz="2400" i="1" dirty="0" err="1"/>
              <a:t>нанесення</a:t>
            </a:r>
            <a:r>
              <a:rPr lang="ru-RU" sz="2400" i="1" dirty="0"/>
              <a:t> знаку </a:t>
            </a:r>
            <a:r>
              <a:rPr lang="ru-RU" sz="2400" i="1" dirty="0" err="1"/>
              <a:t>відповідності</a:t>
            </a:r>
            <a:r>
              <a:rPr lang="ru-RU" sz="2400" i="1" dirty="0"/>
              <a:t> та </a:t>
            </a:r>
            <a:r>
              <a:rPr lang="ru-RU" sz="2400" i="1" dirty="0" err="1"/>
              <a:t>інших</a:t>
            </a:r>
            <a:r>
              <a:rPr lang="ru-RU" sz="2400" i="1" dirty="0"/>
              <a:t> </a:t>
            </a:r>
            <a:r>
              <a:rPr lang="ru-RU" sz="2400" i="1" dirty="0" err="1"/>
              <a:t>вимфолів</a:t>
            </a:r>
            <a:r>
              <a:rPr lang="ru-RU" sz="2400" i="1" dirty="0"/>
              <a:t> та </a:t>
            </a:r>
            <a:r>
              <a:rPr lang="ru-RU" sz="2400" i="1" dirty="0" err="1"/>
              <a:t>інформації</a:t>
            </a:r>
            <a:r>
              <a:rPr lang="ru-RU" sz="2400" i="1" dirty="0"/>
              <a:t>)</a:t>
            </a:r>
          </a:p>
          <a:p>
            <a:pPr marL="0" indent="0" algn="just">
              <a:buNone/>
            </a:pPr>
            <a:r>
              <a:rPr lang="ru-RU" sz="2400" i="1" dirty="0" err="1"/>
              <a:t>Чинність</a:t>
            </a:r>
            <a:r>
              <a:rPr lang="ru-RU" sz="2400" i="1" dirty="0"/>
              <a:t> </a:t>
            </a:r>
            <a:r>
              <a:rPr lang="ru-RU" sz="2400" i="1" dirty="0" err="1"/>
              <a:t>сертифікату</a:t>
            </a:r>
            <a:r>
              <a:rPr lang="ru-RU" sz="2400" i="1" dirty="0"/>
              <a:t> </a:t>
            </a:r>
            <a:r>
              <a:rPr lang="ru-RU" sz="2400" i="1" dirty="0" err="1"/>
              <a:t>відповідності</a:t>
            </a:r>
            <a:r>
              <a:rPr lang="ru-RU" sz="2400" i="1" dirty="0"/>
              <a:t> </a:t>
            </a:r>
          </a:p>
          <a:p>
            <a:pPr marL="0" indent="0" algn="just">
              <a:buNone/>
            </a:pPr>
            <a:endParaRPr lang="ru-RU" sz="2400" b="1" dirty="0"/>
          </a:p>
          <a:p>
            <a:pPr marL="0" indent="0" algn="just">
              <a:buNone/>
            </a:pPr>
            <a:endParaRPr lang="ru-RU" sz="2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07451" y="153945"/>
            <a:ext cx="1031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EFC437-B2B2-D64D-AE3C-726F1A906079}"/>
              </a:ext>
            </a:extLst>
          </p:cNvPr>
          <p:cNvSpPr/>
          <p:nvPr/>
        </p:nvSpPr>
        <p:spPr>
          <a:xfrm>
            <a:off x="1207450" y="315310"/>
            <a:ext cx="10607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sz="3600" b="1" dirty="0">
                <a:solidFill>
                  <a:srgbClr val="C00000"/>
                </a:solidFill>
              </a:rPr>
              <a:t>Ринковий нагляд. Планування заходів</a:t>
            </a:r>
            <a:endParaRPr lang="ru-UA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7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6780" y="914400"/>
            <a:ext cx="11584588" cy="877600"/>
          </a:xfrm>
        </p:spPr>
        <p:txBody>
          <a:bodyPr>
            <a:noAutofit/>
          </a:bodyPr>
          <a:lstStyle/>
          <a:p>
            <a:r>
              <a:rPr lang="en-US" sz="5400" dirty="0"/>
              <a:t>Independent, competent, objective audits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5918" y="2017486"/>
            <a:ext cx="7065818" cy="3566327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uk-UA" dirty="0"/>
              <a:t>Будемо раді будь-яким Вашим запитанням</a:t>
            </a:r>
            <a:r>
              <a:rPr lang="en-US" dirty="0"/>
              <a:t>:</a:t>
            </a:r>
          </a:p>
          <a:p>
            <a:pPr algn="l"/>
            <a:r>
              <a:rPr lang="en-US" b="1" dirty="0"/>
              <a:t>Email: office@improvemed.com.ua</a:t>
            </a:r>
          </a:p>
          <a:p>
            <a:pPr algn="l"/>
            <a:r>
              <a:rPr lang="uk-UA" b="1" dirty="0" err="1"/>
              <a:t>Тел</a:t>
            </a:r>
            <a:r>
              <a:rPr lang="en-US" b="1" dirty="0"/>
              <a:t>. +38044 355 50 30</a:t>
            </a:r>
            <a:endParaRPr lang="en-US" dirty="0"/>
          </a:p>
          <a:p>
            <a:pPr algn="l"/>
            <a:r>
              <a:rPr lang="uk-UA" b="1" dirty="0" err="1"/>
              <a:t>Моб</a:t>
            </a:r>
            <a:r>
              <a:rPr lang="en-US" b="1" dirty="0"/>
              <a:t>. +38073 355 50 30 (WhatsApp, WeChat, Telegram, Viber)</a:t>
            </a:r>
            <a:endParaRPr lang="en-US" dirty="0"/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uk-UA" dirty="0"/>
              <a:t>Вул. Ризька</a:t>
            </a:r>
            <a:r>
              <a:rPr lang="en-US" dirty="0"/>
              <a:t> 8a, </a:t>
            </a:r>
            <a:r>
              <a:rPr lang="uk-UA" dirty="0"/>
              <a:t>оф</a:t>
            </a:r>
            <a:r>
              <a:rPr lang="en-US" dirty="0"/>
              <a:t>.110, </a:t>
            </a:r>
            <a:r>
              <a:rPr lang="uk-UA" dirty="0"/>
              <a:t>Київ</a:t>
            </a:r>
            <a:r>
              <a:rPr lang="en-US" dirty="0"/>
              <a:t>, 04112, </a:t>
            </a:r>
            <a:r>
              <a:rPr lang="uk-UA" dirty="0"/>
              <a:t>Україна</a:t>
            </a:r>
            <a:endParaRPr lang="en-US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n-US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2" y="2017486"/>
            <a:ext cx="3463637" cy="35663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1859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4 лютого - день святого Валентина: матеріали до свята - Новини">
            <a:extLst>
              <a:ext uri="{FF2B5EF4-FFF2-40B4-BE49-F238E27FC236}">
                <a16:creationId xmlns:a16="http://schemas.microsoft.com/office/drawing/2014/main" id="{A0A088A2-CC2E-CE01-E386-6AD8F2D51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91CDAE-6E55-883D-722E-556CEE7CAEAA}"/>
              </a:ext>
            </a:extLst>
          </p:cNvPr>
          <p:cNvSpPr txBox="1"/>
          <p:nvPr/>
        </p:nvSpPr>
        <p:spPr>
          <a:xfrm rot="20110320">
            <a:off x="114300" y="2971800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200" b="1" i="1" dirty="0">
                <a:solidFill>
                  <a:srgbClr val="002060"/>
                </a:solidFill>
              </a:rPr>
              <a:t>До нових зустрічей!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2C77B-40A1-0109-6789-B1CA4188E2C4}"/>
              </a:ext>
            </a:extLst>
          </p:cNvPr>
          <p:cNvSpPr txBox="1"/>
          <p:nvPr/>
        </p:nvSpPr>
        <p:spPr>
          <a:xfrm rot="19531474">
            <a:off x="7875270" y="3977640"/>
            <a:ext cx="336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200" b="1" i="1" dirty="0">
                <a:solidFill>
                  <a:srgbClr val="002060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74059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129" y="239619"/>
            <a:ext cx="1034217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ЩО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Є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1016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ПОСТ-МАРКЕТИНГОВИЙ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НАГЛЯД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 (PMS)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?</a:t>
            </a:r>
            <a:endParaRPr lang="ru-RU" sz="3600" b="1" u="sng" dirty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8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309" y="1761083"/>
            <a:ext cx="10875818" cy="41559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«Пост-</a:t>
            </a:r>
            <a:r>
              <a:rPr lang="ru-RU" dirty="0" err="1"/>
              <a:t>маркетинговий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» </a:t>
            </a:r>
            <a:r>
              <a:rPr lang="ru-RU" dirty="0" err="1"/>
              <a:t>означа</a:t>
            </a:r>
            <a:r>
              <a:rPr lang="uk-UA" dirty="0"/>
              <a:t>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виробником</a:t>
            </a:r>
            <a:r>
              <a:rPr lang="ru-RU" dirty="0">
                <a:solidFill>
                  <a:srgbClr val="FF0000"/>
                </a:solidFill>
              </a:rPr>
              <a:t> разом з </a:t>
            </a:r>
            <a:r>
              <a:rPr lang="ru-RU" dirty="0" err="1">
                <a:solidFill>
                  <a:srgbClr val="FF0000"/>
                </a:solidFill>
              </a:rPr>
              <a:t>іншими</a:t>
            </a:r>
            <a:r>
              <a:rPr lang="ru-RU" dirty="0">
                <a:solidFill>
                  <a:srgbClr val="FF0000"/>
                </a:solidFill>
              </a:rPr>
              <a:t> операторами ринку (</a:t>
            </a:r>
            <a:r>
              <a:rPr lang="ru-RU" dirty="0" err="1">
                <a:solidFill>
                  <a:srgbClr val="FF0000"/>
                </a:solidFill>
              </a:rPr>
              <a:t>імпортерами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дистриб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uk-UA" dirty="0" err="1">
                <a:solidFill>
                  <a:srgbClr val="FF0000"/>
                </a:solidFill>
              </a:rPr>
              <a:t>юторами</a:t>
            </a:r>
            <a:r>
              <a:rPr lang="uk-UA" dirty="0">
                <a:solidFill>
                  <a:srgbClr val="FF0000"/>
                </a:solidFill>
              </a:rPr>
              <a:t>) </a:t>
            </a:r>
            <a:r>
              <a:rPr lang="uk-UA" dirty="0"/>
              <a:t>та</a:t>
            </a:r>
            <a:r>
              <a:rPr lang="en-US" dirty="0"/>
              <a:t> </a:t>
            </a:r>
            <a:r>
              <a:rPr lang="uk-UA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уповноваженими </a:t>
            </a:r>
            <a:r>
              <a:rPr lang="uk-UA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предствниками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для впровадження та підтримання в актуальному стані</a:t>
            </a:r>
            <a:r>
              <a:rPr lang="en-US" dirty="0"/>
              <a:t> </a:t>
            </a:r>
            <a:r>
              <a:rPr lang="uk-UA" dirty="0"/>
              <a:t>систематичної процедури </a:t>
            </a:r>
            <a:r>
              <a:rPr lang="uk-UA" dirty="0">
                <a:solidFill>
                  <a:srgbClr val="FF0000"/>
                </a:solidFill>
              </a:rPr>
              <a:t>активного збору та аналізу досвіду застосування медичних виробів</a:t>
            </a:r>
            <a:r>
              <a:rPr lang="uk-UA" dirty="0"/>
              <a:t>, що розміщені на ринку, або введені в експлуатацію з метою </a:t>
            </a:r>
            <a:r>
              <a:rPr lang="uk-UA" dirty="0">
                <a:solidFill>
                  <a:srgbClr val="FF0000"/>
                </a:solidFill>
              </a:rPr>
              <a:t>ідентифікації необхідності </a:t>
            </a:r>
            <a:r>
              <a:rPr lang="uk-UA" dirty="0" err="1">
                <a:solidFill>
                  <a:srgbClr val="FF0000"/>
                </a:solidFill>
              </a:rPr>
              <a:t>терміногово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застосовува</a:t>
            </a:r>
            <a:r>
              <a:rPr lang="ru-RU" dirty="0" err="1">
                <a:solidFill>
                  <a:srgbClr val="FF0000"/>
                </a:solidFill>
              </a:rPr>
              <a:t>ння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CAPA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18495" y="5189559"/>
            <a:ext cx="4804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EU MDR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F98DD3-EE8A-BC06-119F-330CD2F32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3465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6A408-AB94-5F5F-5E90-8CB4DCA7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1026" name="Picture 2" descr="Где Vigilance вписывается в среду регулирования медицинского оборудования">
            <a:extLst>
              <a:ext uri="{FF2B5EF4-FFF2-40B4-BE49-F238E27FC236}">
                <a16:creationId xmlns:a16="http://schemas.microsoft.com/office/drawing/2014/main" id="{C2E7E315-6032-700A-B9CB-352552C819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"/>
            <a:ext cx="10728960" cy="59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A1636D-801E-2200-A1DB-EB1A8B075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2" y="6164659"/>
            <a:ext cx="1889760" cy="681037"/>
          </a:xfrm>
          <a:prstGeom prst="rect">
            <a:avLst/>
          </a:prstGeom>
        </p:spPr>
      </p:pic>
      <p:pic>
        <p:nvPicPr>
          <p:cNvPr id="5" name="Picture 2" descr="Новорічна дерев'яна ялинкова іграшка &quot;Дракон в патріотичній шапці з серцем  2024&quot; 10х6,5х0,5 см Зелений (60003) – фото, відгуки, характеристики в  інтернет-магазині ROZETKA від продавця: Wood gift store | Купити в Україні:  Києві,">
            <a:extLst>
              <a:ext uri="{FF2B5EF4-FFF2-40B4-BE49-F238E27FC236}">
                <a16:creationId xmlns:a16="http://schemas.microsoft.com/office/drawing/2014/main" id="{459A2DC5-3DB6-0377-14C7-983800D3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52356"/>
            <a:ext cx="1154430" cy="7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8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7E8B6DA-B305-33E6-B2D6-BA51B5DED7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960" y="514350"/>
          <a:ext cx="10530840" cy="566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7C4927-0501-F53F-BD4F-4E3F113A20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88976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8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577" y="257549"/>
            <a:ext cx="10515600" cy="104659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ДОКУМЕНТАЦІЯ </a:t>
            </a:r>
            <a:r>
              <a:rPr lang="ru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PMS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MDR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939" y="1109452"/>
            <a:ext cx="10515600" cy="5262205"/>
          </a:xfrm>
        </p:spPr>
        <p:txBody>
          <a:bodyPr/>
          <a:lstStyle/>
          <a:p>
            <a:pPr lvl="0"/>
            <a:endParaRPr lang="ru-UA" dirty="0"/>
          </a:p>
          <a:p>
            <a:pPr lvl="0"/>
            <a:r>
              <a:rPr lang="ru-UA" dirty="0"/>
              <a:t>Article 32:</a:t>
            </a:r>
            <a:r>
              <a:rPr lang="en" dirty="0"/>
              <a:t> Summary of Safety and Clinical Performance</a:t>
            </a:r>
            <a:endParaRPr lang="ru-UA" dirty="0"/>
          </a:p>
          <a:p>
            <a:pPr lvl="0"/>
            <a:r>
              <a:rPr lang="ru-UA" dirty="0"/>
              <a:t>Article 83: PMS system implemented by the manufacturer (note that PMS also involves distributors and importers)</a:t>
            </a:r>
          </a:p>
          <a:p>
            <a:pPr lvl="0"/>
            <a:r>
              <a:rPr lang="ru-UA" dirty="0"/>
              <a:t>Аrticle 84: PMS plan</a:t>
            </a:r>
          </a:p>
          <a:p>
            <a:pPr lvl="0"/>
            <a:r>
              <a:rPr lang="ru-UA" dirty="0"/>
              <a:t>Article 85: PMS report</a:t>
            </a:r>
          </a:p>
          <a:p>
            <a:pPr lvl="0"/>
            <a:r>
              <a:rPr lang="ru-UA" dirty="0"/>
              <a:t>Article 86: PSUR</a:t>
            </a:r>
          </a:p>
          <a:p>
            <a:pPr lvl="0"/>
            <a:r>
              <a:rPr lang="ru-UA" dirty="0"/>
              <a:t>Article 88: Trend report</a:t>
            </a:r>
          </a:p>
          <a:p>
            <a:pPr lvl="0"/>
            <a:r>
              <a:rPr lang="ru-UA" dirty="0"/>
              <a:t>Annex III: PMS Technical Documentation.</a:t>
            </a:r>
          </a:p>
          <a:p>
            <a:pPr marL="0" indent="0">
              <a:buNone/>
            </a:pPr>
            <a:endParaRPr lang="ru-UA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0ED1BD-6C8A-EFFB-84D6-D32893917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" y="6176963"/>
            <a:ext cx="188976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1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451" y="1259464"/>
            <a:ext cx="10607668" cy="5108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Регламент </a:t>
            </a:r>
            <a:r>
              <a:rPr lang="uk-UA" b="1" dirty="0">
                <a:solidFill>
                  <a:srgbClr val="C00000"/>
                </a:solidFill>
              </a:rPr>
              <a:t>вимагає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C00000"/>
                </a:solidFill>
              </a:rPr>
              <a:t>Простий звіт (</a:t>
            </a:r>
            <a:r>
              <a:rPr lang="en-US" b="1" dirty="0">
                <a:solidFill>
                  <a:srgbClr val="C00000"/>
                </a:solidFill>
              </a:rPr>
              <a:t>PMSR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en" b="1" dirty="0">
                <a:solidFill>
                  <a:srgbClr val="C00000"/>
                </a:solidFill>
              </a:rPr>
              <a:t>Post-market surveillance report</a:t>
            </a:r>
            <a:r>
              <a:rPr lang="uk-UA" b="1" dirty="0">
                <a:solidFill>
                  <a:srgbClr val="C00000"/>
                </a:solidFill>
              </a:rPr>
              <a:t>) </a:t>
            </a:r>
            <a:r>
              <a:rPr lang="uk-UA" dirty="0"/>
              <a:t>для класу I.</a:t>
            </a:r>
            <a:r>
              <a:rPr lang="en-US" dirty="0"/>
              <a:t> </a:t>
            </a:r>
            <a:r>
              <a:rPr lang="uk-UA" dirty="0"/>
              <a:t>Є складовою частиною ТД. Оновлюється за необхідності</a:t>
            </a:r>
            <a:r>
              <a:rPr lang="uk-UA" b="1" dirty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solidFill>
                  <a:srgbClr val="C00000"/>
                </a:solidFill>
              </a:rPr>
              <a:t>Періодичний </a:t>
            </a:r>
            <a:r>
              <a:rPr lang="en-US" b="1" dirty="0" err="1">
                <a:solidFill>
                  <a:srgbClr val="C00000"/>
                </a:solidFill>
              </a:rPr>
              <a:t>звіт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з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оновлюваної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інформації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з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безпеки</a:t>
            </a:r>
            <a:r>
              <a:rPr lang="uk-UA" b="1" dirty="0">
                <a:solidFill>
                  <a:srgbClr val="C00000"/>
                </a:solidFill>
              </a:rPr>
              <a:t> (PSUR</a:t>
            </a:r>
            <a:r>
              <a:rPr lang="en" b="1" dirty="0">
                <a:solidFill>
                  <a:srgbClr val="C00000"/>
                </a:solidFill>
              </a:rPr>
              <a:t> Periodic safety update report</a:t>
            </a:r>
            <a:r>
              <a:rPr lang="uk-UA" b="1" dirty="0">
                <a:solidFill>
                  <a:srgbClr val="C00000"/>
                </a:solidFill>
              </a:rPr>
              <a:t>) </a:t>
            </a:r>
            <a:r>
              <a:rPr lang="uk-UA" dirty="0"/>
              <a:t>від класу II </a:t>
            </a:r>
            <a:r>
              <a:rPr lang="uk-UA" dirty="0" err="1"/>
              <a:t>a</a:t>
            </a:r>
            <a:r>
              <a:rPr lang="uk-UA" dirty="0"/>
              <a:t> і вище. Звіт виробника</a:t>
            </a:r>
            <a:r>
              <a:rPr lang="uk-UA" b="1" dirty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C00000"/>
                </a:solidFill>
              </a:rPr>
              <a:t>Резюме з безпечності та клінічної ефективності (</a:t>
            </a:r>
            <a:r>
              <a:rPr lang="en" b="1" dirty="0">
                <a:solidFill>
                  <a:srgbClr val="C00000"/>
                </a:solidFill>
              </a:rPr>
              <a:t>SSCP Summary of Safety and Clinical Performance</a:t>
            </a:r>
            <a:r>
              <a:rPr lang="uk-UA" dirty="0"/>
              <a:t>)</a:t>
            </a:r>
            <a:r>
              <a:rPr lang="en" dirty="0"/>
              <a:t> </a:t>
            </a:r>
            <a:r>
              <a:rPr lang="uk-UA" dirty="0"/>
              <a:t>для класу III і МВ що імплантуються. </a:t>
            </a:r>
            <a:r>
              <a:rPr lang="uk-UA" dirty="0">
                <a:solidFill>
                  <a:srgbClr val="C00000"/>
                </a:solidFill>
              </a:rPr>
              <a:t>Публікується </a:t>
            </a:r>
            <a:r>
              <a:rPr lang="uk-UA" dirty="0"/>
              <a:t>в базі </a:t>
            </a:r>
            <a:r>
              <a:rPr lang="uk-UA" dirty="0" err="1"/>
              <a:t>Eudamed</a:t>
            </a:r>
            <a:r>
              <a:rPr lang="uk-UA" dirty="0"/>
              <a:t>, </a:t>
            </a:r>
            <a:r>
              <a:rPr lang="uk-UA" dirty="0">
                <a:solidFill>
                  <a:srgbClr val="C00000"/>
                </a:solidFill>
              </a:rPr>
              <a:t>перевіряється </a:t>
            </a:r>
            <a:r>
              <a:rPr lang="uk-UA" dirty="0"/>
              <a:t>та </a:t>
            </a:r>
            <a:r>
              <a:rPr lang="uk-UA" dirty="0" err="1"/>
              <a:t>валідується</a:t>
            </a:r>
            <a:r>
              <a:rPr lang="uk-UA" dirty="0"/>
              <a:t> залученим НО.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C00000"/>
                </a:solidFill>
              </a:rPr>
              <a:t>PMCF </a:t>
            </a:r>
            <a:r>
              <a:rPr lang="en-US" b="1" dirty="0">
                <a:solidFill>
                  <a:srgbClr val="C00000"/>
                </a:solidFill>
              </a:rPr>
              <a:t>Report</a:t>
            </a:r>
            <a:r>
              <a:rPr lang="uk-UA" b="1" dirty="0">
                <a:solidFill>
                  <a:srgbClr val="C00000"/>
                </a:solidFill>
              </a:rPr>
              <a:t>. </a:t>
            </a:r>
            <a:r>
              <a:rPr lang="en" b="1" dirty="0">
                <a:solidFill>
                  <a:srgbClr val="C00000"/>
                </a:solidFill>
              </a:rPr>
              <a:t>Post-Market Clinical Follow-up report</a:t>
            </a:r>
            <a:r>
              <a:rPr lang="en" dirty="0"/>
              <a:t>. </a:t>
            </a:r>
            <a:r>
              <a:rPr lang="uk-UA" dirty="0"/>
              <a:t>Звіт з </a:t>
            </a:r>
            <a:r>
              <a:rPr lang="uk-UA" dirty="0" err="1"/>
              <a:t>постмаркетингового</a:t>
            </a:r>
            <a:r>
              <a:rPr lang="uk-UA" dirty="0"/>
              <a:t> клінічного спостереження</a:t>
            </a:r>
          </a:p>
          <a:p>
            <a:pPr>
              <a:buFont typeface="Wingdings" pitchFamily="2" charset="2"/>
              <a:buChar char="ü"/>
            </a:pPr>
            <a:endParaRPr lang="uk-UA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07451" y="153945"/>
            <a:ext cx="1031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EFC437-B2B2-D64D-AE3C-726F1A906079}"/>
              </a:ext>
            </a:extLst>
          </p:cNvPr>
          <p:cNvSpPr/>
          <p:nvPr/>
        </p:nvSpPr>
        <p:spPr>
          <a:xfrm>
            <a:off x="1618938" y="315310"/>
            <a:ext cx="10196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sz="3600" b="1" dirty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FE5AC2-AC09-324D-930F-2E52F8CEE1D7}"/>
              </a:ext>
            </a:extLst>
          </p:cNvPr>
          <p:cNvSpPr/>
          <p:nvPr/>
        </p:nvSpPr>
        <p:spPr>
          <a:xfrm>
            <a:off x="1207451" y="490022"/>
            <a:ext cx="10310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UA" sz="4400" b="1" dirty="0">
                <a:solidFill>
                  <a:srgbClr val="C00000"/>
                </a:solidFill>
                <a:effectLst>
                  <a:outerShdw blurRad="1397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Report and </a:t>
            </a:r>
            <a:r>
              <a:rPr lang="en" sz="4400" b="1" dirty="0">
                <a:solidFill>
                  <a:srgbClr val="C00000"/>
                </a:solidFill>
                <a:effectLst>
                  <a:outerShdw blurRad="1397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Summary/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1397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Звіт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1397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 та </a:t>
            </a:r>
            <a:r>
              <a:rPr lang="uk-UA" sz="4400" b="1" dirty="0" err="1">
                <a:solidFill>
                  <a:srgbClr val="C00000"/>
                </a:solidFill>
                <a:effectLst>
                  <a:outerShdw blurRad="1397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Р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1397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езюме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1397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597A22-4052-2809-AD01-EFB03B20C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88976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6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257549"/>
            <a:ext cx="10917091" cy="1046596"/>
          </a:xfrm>
        </p:spPr>
        <p:txBody>
          <a:bodyPr>
            <a:normAutofit fontScale="90000"/>
          </a:bodyPr>
          <a:lstStyle/>
          <a:p>
            <a:pPr algn="ctr"/>
            <a:r>
              <a:rPr lang="en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Summary of Safety and Clinical Performance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Резюме з безпечності та клінічної </a:t>
            </a:r>
            <a:r>
              <a:rPr lang="uk-UA" sz="3600" b="1" i="0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ефективності</a:t>
            </a:r>
            <a:endParaRPr lang="uk-UA" sz="3600" b="1" dirty="0">
              <a:solidFill>
                <a:srgbClr val="C00000"/>
              </a:solidFill>
              <a:effectLst>
                <a:outerShdw blurRad="127000" dist="50800" dir="5400000" algn="ctr" rotWithShape="0">
                  <a:srgbClr val="000000">
                    <a:alpha val="8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846" y="1304145"/>
            <a:ext cx="10551331" cy="511533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UA" i="1" u="sng" dirty="0">
                <a:solidFill>
                  <a:srgbClr val="C00000"/>
                </a:solidFill>
              </a:rPr>
              <a:t>Article 32 </a:t>
            </a:r>
            <a:r>
              <a:rPr lang="en-US" i="1" u="sng" dirty="0">
                <a:solidFill>
                  <a:srgbClr val="C00000"/>
                </a:solidFill>
              </a:rPr>
              <a:t>MDR</a:t>
            </a:r>
          </a:p>
          <a:p>
            <a:pPr algn="just"/>
            <a:r>
              <a:rPr lang="uk-UA" b="1" i="1" dirty="0">
                <a:solidFill>
                  <a:srgbClr val="C00000"/>
                </a:solidFill>
              </a:rPr>
              <a:t>ХТО?</a:t>
            </a:r>
            <a:r>
              <a:rPr lang="uk-UA" dirty="0">
                <a:solidFill>
                  <a:srgbClr val="333333"/>
                </a:solidFill>
              </a:rPr>
              <a:t> Виробник складає резюме з безпечності та клінічної ефективності.</a:t>
            </a:r>
          </a:p>
          <a:p>
            <a:pPr algn="just"/>
            <a:r>
              <a:rPr lang="uk-UA" b="1" i="1" dirty="0">
                <a:solidFill>
                  <a:srgbClr val="C00000"/>
                </a:solidFill>
              </a:rPr>
              <a:t>Відносно чого? </a:t>
            </a:r>
            <a:r>
              <a:rPr lang="uk-UA" dirty="0">
                <a:solidFill>
                  <a:srgbClr val="333333"/>
                </a:solidFill>
              </a:rPr>
              <a:t>В</a:t>
            </a:r>
            <a:r>
              <a:rPr lang="uk-UA" b="0" i="0" dirty="0">
                <a:solidFill>
                  <a:srgbClr val="333333"/>
                </a:solidFill>
                <a:effectLst/>
              </a:rPr>
              <a:t>иробів, які імплантують, та виробів класу III, будь-який інший пристрій, для якого виробник вважає доцільним надати спеціальну інформацію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</a:t>
            </a:r>
            <a:r>
              <a:rPr lang="uk-UA" b="0" i="0" dirty="0">
                <a:solidFill>
                  <a:srgbClr val="333333"/>
                </a:solidFill>
                <a:effectLst/>
              </a:rPr>
              <a:t>для пацієнтів</a:t>
            </a:r>
            <a:r>
              <a:rPr lang="uk-UA" dirty="0">
                <a:solidFill>
                  <a:srgbClr val="333333"/>
                </a:solidFill>
              </a:rPr>
              <a:t>.</a:t>
            </a:r>
            <a:r>
              <a:rPr lang="uk-UA" b="0" i="0" dirty="0">
                <a:solidFill>
                  <a:srgbClr val="333333"/>
                </a:solidFill>
                <a:effectLst/>
              </a:rPr>
              <a:t> </a:t>
            </a:r>
          </a:p>
          <a:p>
            <a:pPr algn="just"/>
            <a:r>
              <a:rPr lang="uk-UA" b="1" i="1" dirty="0">
                <a:solidFill>
                  <a:srgbClr val="C00000"/>
                </a:solidFill>
                <a:effectLst/>
              </a:rPr>
              <a:t>Для кого? Де знайти? </a:t>
            </a:r>
            <a:r>
              <a:rPr lang="uk-UA" b="0" i="0" dirty="0">
                <a:solidFill>
                  <a:srgbClr val="333333"/>
                </a:solidFill>
                <a:effectLst/>
              </a:rPr>
              <a:t>Резюме з безпечності та клінічної ефективності повинне бути складене мовою, зрозумілою цільовому користувачу і, за необхідності, </a:t>
            </a:r>
            <a:r>
              <a:rPr lang="uk-UA" dirty="0">
                <a:solidFill>
                  <a:srgbClr val="333333"/>
                </a:solidFill>
              </a:rPr>
              <a:t>пацієнту, та бути доступним для широкої громадськості через </a:t>
            </a:r>
            <a:r>
              <a:rPr lang="uk-UA" dirty="0" err="1">
                <a:solidFill>
                  <a:srgbClr val="333333"/>
                </a:solidFill>
              </a:rPr>
              <a:t>Eudamed</a:t>
            </a:r>
            <a:r>
              <a:rPr lang="uk-UA" dirty="0">
                <a:solidFill>
                  <a:srgbClr val="333333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uk-UA" dirty="0">
                <a:solidFill>
                  <a:srgbClr val="C00000"/>
                </a:solidFill>
              </a:rPr>
              <a:t>(</a:t>
            </a:r>
            <a:r>
              <a:rPr lang="uk-UA" i="1" dirty="0">
                <a:solidFill>
                  <a:srgbClr val="C00000"/>
                </a:solidFill>
              </a:rPr>
              <a:t>Входить до складу документації, яку надають НО, залученому до оцінювання відповідності, і повинен бути </a:t>
            </a:r>
            <a:r>
              <a:rPr lang="uk-UA" i="1" dirty="0" err="1">
                <a:solidFill>
                  <a:srgbClr val="C00000"/>
                </a:solidFill>
              </a:rPr>
              <a:t>валідований</a:t>
            </a:r>
            <a:r>
              <a:rPr lang="uk-UA" i="1" dirty="0">
                <a:solidFill>
                  <a:srgbClr val="C00000"/>
                </a:solidFill>
              </a:rPr>
              <a:t> таким органом. Після </a:t>
            </a:r>
            <a:r>
              <a:rPr lang="uk-UA" i="1" dirty="0" err="1">
                <a:solidFill>
                  <a:srgbClr val="C00000"/>
                </a:solidFill>
              </a:rPr>
              <a:t>валідації</a:t>
            </a:r>
            <a:r>
              <a:rPr lang="uk-UA" i="1" dirty="0">
                <a:solidFill>
                  <a:srgbClr val="C00000"/>
                </a:solidFill>
              </a:rPr>
              <a:t> НО завантажує резюме в </a:t>
            </a:r>
            <a:r>
              <a:rPr lang="uk-UA" i="1" dirty="0" err="1">
                <a:solidFill>
                  <a:srgbClr val="C00000"/>
                </a:solidFill>
              </a:rPr>
              <a:t>Eudamed</a:t>
            </a:r>
            <a:r>
              <a:rPr lang="uk-UA" i="1" dirty="0">
                <a:solidFill>
                  <a:srgbClr val="C00000"/>
                </a:solidFill>
              </a:rPr>
              <a:t>. Виробник вказує на етикетці або в інструкціях із використання, де можна ознайомитися із зазначеним резюме).</a:t>
            </a:r>
          </a:p>
          <a:p>
            <a:pPr marL="0" lvl="0" indent="0">
              <a:buNone/>
            </a:pPr>
            <a:endParaRPr lang="ru-UA" i="1" u="sng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22BD9A-765C-5DBD-24A5-E88163548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88976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1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577" y="257549"/>
            <a:ext cx="10515600" cy="1046596"/>
          </a:xfrm>
        </p:spPr>
        <p:txBody>
          <a:bodyPr>
            <a:normAutofit fontScale="90000"/>
          </a:bodyPr>
          <a:lstStyle/>
          <a:p>
            <a:pPr algn="ctr"/>
            <a:r>
              <a:rPr lang="en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Summary of Safety and Clinical Performance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Резюме з безпечності та клінічної </a:t>
            </a:r>
            <a:r>
              <a:rPr lang="uk-UA" sz="3600" b="1" i="0" dirty="0">
                <a:solidFill>
                  <a:srgbClr val="C00000"/>
                </a:solidFill>
                <a:effectLst>
                  <a:outerShdw blurRad="1270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n-lt"/>
              </a:rPr>
              <a:t>ефективності</a:t>
            </a:r>
            <a:endParaRPr lang="uk-UA" sz="3600" b="1" dirty="0">
              <a:solidFill>
                <a:srgbClr val="C00000"/>
              </a:solidFill>
              <a:effectLst>
                <a:outerShdw blurRad="127000" dist="50800" dir="5400000" algn="ctr" rotWithShape="0">
                  <a:srgbClr val="000000">
                    <a:alpha val="8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577" y="1157272"/>
            <a:ext cx="10515600" cy="52622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UA" i="1" u="sng" dirty="0">
                <a:solidFill>
                  <a:srgbClr val="C00000"/>
                </a:solidFill>
              </a:rPr>
              <a:t>Article 32 </a:t>
            </a:r>
            <a:r>
              <a:rPr lang="en-US" i="1" u="sng" dirty="0">
                <a:solidFill>
                  <a:srgbClr val="C00000"/>
                </a:solidFill>
              </a:rPr>
              <a:t>MDR</a:t>
            </a:r>
          </a:p>
          <a:p>
            <a:pPr marL="0" lvl="0" indent="0">
              <a:buNone/>
            </a:pPr>
            <a:endParaRPr lang="uk-UA" sz="2400" b="1" i="0" dirty="0">
              <a:solidFill>
                <a:srgbClr val="333333"/>
              </a:solidFill>
              <a:effectLst/>
            </a:endParaRPr>
          </a:p>
          <a:p>
            <a:pPr marL="0" lvl="0" indent="0" algn="ctr">
              <a:buNone/>
            </a:pPr>
            <a:r>
              <a:rPr lang="en" b="1" i="1" u="sng" dirty="0">
                <a:solidFill>
                  <a:srgbClr val="C00000"/>
                </a:solidFill>
              </a:rPr>
              <a:t>MDCG 2019-9 Rev.1 Summary of safety and clinical performance A guide for manufacturers and notified bodies March 2022</a:t>
            </a:r>
            <a:r>
              <a:rPr lang="uk-UA" b="1" i="1" u="sng" dirty="0">
                <a:solidFill>
                  <a:srgbClr val="C00000"/>
                </a:solidFill>
              </a:rPr>
              <a:t>.</a:t>
            </a:r>
          </a:p>
          <a:p>
            <a:pPr marL="0" lvl="0" indent="0" algn="ctr">
              <a:buNone/>
            </a:pPr>
            <a:endParaRPr lang="uk-UA" b="1" i="1" u="sng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uk-UA" sz="2000" i="1" dirty="0">
                <a:solidFill>
                  <a:srgbClr val="C00000"/>
                </a:solidFill>
              </a:rPr>
              <a:t>Цей документ схвалено Координаційною групою медичного обладнання (</a:t>
            </a:r>
            <a:r>
              <a:rPr lang="en" sz="2000" i="1" dirty="0">
                <a:solidFill>
                  <a:srgbClr val="C00000"/>
                </a:solidFill>
              </a:rPr>
              <a:t>MDCG)</a:t>
            </a:r>
            <a:r>
              <a:rPr lang="uk-UA" sz="2000" i="1" dirty="0">
                <a:solidFill>
                  <a:srgbClr val="C00000"/>
                </a:solidFill>
              </a:rPr>
              <a:t> встановлено статтею 103 Регламенту (ЄС) 2017/745. Не є офіційним документом  Європейської комісії</a:t>
            </a:r>
            <a:r>
              <a:rPr lang="uk-UA" sz="2000" b="1" i="1" u="sng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B8D7D3-7C3F-7A08-AB04-345591074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88976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7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6471</TotalTime>
  <Words>1936</Words>
  <Application>Microsoft Macintosh PowerPoint</Application>
  <PresentationFormat>Широкоэкранный</PresentationFormat>
  <Paragraphs>176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ProbaPro-Regular</vt:lpstr>
      <vt:lpstr>Wingdings</vt:lpstr>
      <vt:lpstr>Тема Office</vt:lpstr>
      <vt:lpstr>Система після продажного нагляду (PMS) у виробників медичних виробів.  Документація пост-маркетингу: Результати 2024 та Планування на 2025. Чому це важливо?</vt:lpstr>
      <vt:lpstr>ЗМІСТ</vt:lpstr>
      <vt:lpstr>ЩО Є ПОСТ-МАРКЕТИНГОВИЙ НАГЛЯД (PMS)?</vt:lpstr>
      <vt:lpstr>Презентация PowerPoint</vt:lpstr>
      <vt:lpstr>Презентация PowerPoint</vt:lpstr>
      <vt:lpstr>ДОКУМЕНТАЦІЯ PMS MDR</vt:lpstr>
      <vt:lpstr>Презентация PowerPoint</vt:lpstr>
      <vt:lpstr>Summary of Safety and Clinical Performance Резюме з безпечності та клінічної ефективності</vt:lpstr>
      <vt:lpstr>Summary of Safety and Clinical Performance Резюме з безпечності та клінічної ефективності</vt:lpstr>
      <vt:lpstr>Summary of Safety and Clinical Performance Резюме з безпечності та клінічної ефективності</vt:lpstr>
      <vt:lpstr>Summary of Safety and Clinical Performance Резюме з безпечності та клінічної ефективності</vt:lpstr>
      <vt:lpstr>Summary of Safety and Clinical Performance Резюме з безпечності та клінічної ефективності</vt:lpstr>
      <vt:lpstr>PMSR Post-market surveillance report  Постмаркетинговий звіт </vt:lpstr>
      <vt:lpstr>PMSR Post-market surveillance report  Постмаркетинговий звіт </vt:lpstr>
      <vt:lpstr>Post-market clinical follow-up (PMCF) Після продажне клінічне спостереження</vt:lpstr>
      <vt:lpstr>Post-market clinical follow-up (PMCF) Звіт після продажного клінічного оцінювання </vt:lpstr>
      <vt:lpstr>Periodic Safety Update Report. Періодичний звіт з оновлюваної інформації з безпеки. </vt:lpstr>
      <vt:lpstr>Презентация PowerPoint</vt:lpstr>
      <vt:lpstr>Periodic Safety Update Report. Періодичний звіт з оновлюваної інформації з безпеки. </vt:lpstr>
      <vt:lpstr>План PMS та PMCF</vt:lpstr>
      <vt:lpstr>План PMS </vt:lpstr>
      <vt:lpstr>ДЖЕРЕЛА ІНФОРМАЦІЇ ПОСТМАРКЕТИНГУ</vt:lpstr>
      <vt:lpstr>Регулятор  Державна служба України з лікарських засобів та контролю за наркотиками</vt:lpstr>
      <vt:lpstr>Презентация PowerPoint</vt:lpstr>
      <vt:lpstr>Презентация PowerPoint</vt:lpstr>
      <vt:lpstr>Презентация PowerPoint</vt:lpstr>
      <vt:lpstr>Independent, competent, objective audits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РУКОВОДСТВО ОТНОСИТЕЛЬНО ИЗДЕЛИЙ МЕДИЦИНСКОГО НАЗНАЧЕНИЯ</dc:title>
  <dc:creator>Ira</dc:creator>
  <cp:lastModifiedBy>Microsoft Office User</cp:lastModifiedBy>
  <cp:revision>190</cp:revision>
  <cp:lastPrinted>2017-12-07T12:25:06Z</cp:lastPrinted>
  <dcterms:created xsi:type="dcterms:W3CDTF">2017-09-07T12:28:17Z</dcterms:created>
  <dcterms:modified xsi:type="dcterms:W3CDTF">2025-02-05T20:41:04Z</dcterms:modified>
</cp:coreProperties>
</file>